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5" r:id="rId5"/>
    <p:sldId id="284" r:id="rId6"/>
    <p:sldId id="286" r:id="rId7"/>
    <p:sldId id="287" r:id="rId8"/>
    <p:sldId id="288" r:id="rId9"/>
    <p:sldId id="259" r:id="rId10"/>
    <p:sldId id="260" r:id="rId11"/>
    <p:sldId id="261" r:id="rId12"/>
    <p:sldId id="262" r:id="rId13"/>
    <p:sldId id="263" r:id="rId14"/>
    <p:sldId id="264" r:id="rId15"/>
    <p:sldId id="267" r:id="rId16"/>
    <p:sldId id="269" r:id="rId17"/>
    <p:sldId id="279" r:id="rId18"/>
    <p:sldId id="280" r:id="rId19"/>
    <p:sldId id="281" r:id="rId20"/>
    <p:sldId id="270" r:id="rId21"/>
    <p:sldId id="272" r:id="rId22"/>
    <p:sldId id="273" r:id="rId23"/>
    <p:sldId id="274" r:id="rId24"/>
    <p:sldId id="275" r:id="rId25"/>
    <p:sldId id="277" r:id="rId26"/>
    <p:sldId id="278" r:id="rId27"/>
    <p:sldId id="282" r:id="rId2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B451"/>
    <a:srgbClr val="00E6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rednji stil 2 - Isticanj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rednji stil 2 - Isticanj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18DEBB-7D6D-4178-AEE3-865201F5BC2B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</dgm:pt>
    <dgm:pt modelId="{3F1AE014-2392-4CE9-8D39-692FB4243915}">
      <dgm:prSet phldrT="[Tekst]"/>
      <dgm:spPr>
        <a:solidFill>
          <a:srgbClr val="00B050"/>
        </a:solidFill>
      </dgm:spPr>
      <dgm:t>
        <a:bodyPr/>
        <a:lstStyle/>
        <a:p>
          <a:r>
            <a:rPr lang="hr-HR" b="1" dirty="0"/>
            <a:t>50,00</a:t>
          </a:r>
        </a:p>
      </dgm:t>
    </dgm:pt>
    <dgm:pt modelId="{2B662A08-BB45-4506-99BE-D54BC48A5E5E}" type="parTrans" cxnId="{DA651D27-6EF1-4788-A1D8-1A85F37E98B5}">
      <dgm:prSet/>
      <dgm:spPr/>
      <dgm:t>
        <a:bodyPr/>
        <a:lstStyle/>
        <a:p>
          <a:endParaRPr lang="hr-HR"/>
        </a:p>
      </dgm:t>
    </dgm:pt>
    <dgm:pt modelId="{09E64E45-D748-4A7E-AB60-21681028874C}" type="sibTrans" cxnId="{DA651D27-6EF1-4788-A1D8-1A85F37E98B5}">
      <dgm:prSet/>
      <dgm:spPr>
        <a:solidFill>
          <a:srgbClr val="FF0066"/>
        </a:solidFill>
        <a:ln>
          <a:solidFill>
            <a:srgbClr val="FF0066"/>
          </a:solidFill>
        </a:ln>
      </dgm:spPr>
      <dgm:t>
        <a:bodyPr/>
        <a:lstStyle/>
        <a:p>
          <a:endParaRPr lang="hr-HR"/>
        </a:p>
      </dgm:t>
    </dgm:pt>
    <dgm:pt modelId="{32050963-896B-4D27-9BF6-9203AD3AB054}">
      <dgm:prSet phldrT="[Teks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hr-HR" b="1" dirty="0"/>
            <a:t>30,00</a:t>
          </a:r>
        </a:p>
      </dgm:t>
    </dgm:pt>
    <dgm:pt modelId="{384DFF34-3347-4377-B752-050C32C862B2}" type="parTrans" cxnId="{1EBB2891-7525-4B38-95E9-924547989B2E}">
      <dgm:prSet/>
      <dgm:spPr/>
      <dgm:t>
        <a:bodyPr/>
        <a:lstStyle/>
        <a:p>
          <a:endParaRPr lang="hr-HR"/>
        </a:p>
      </dgm:t>
    </dgm:pt>
    <dgm:pt modelId="{C6C22CDA-306B-4C24-8495-4E85F5F481B4}" type="sibTrans" cxnId="{1EBB2891-7525-4B38-95E9-924547989B2E}">
      <dgm:prSet/>
      <dgm:spPr>
        <a:solidFill>
          <a:srgbClr val="FF0066"/>
        </a:solidFill>
        <a:ln>
          <a:solidFill>
            <a:srgbClr val="FF0066"/>
          </a:solidFill>
        </a:ln>
      </dgm:spPr>
      <dgm:t>
        <a:bodyPr/>
        <a:lstStyle/>
        <a:p>
          <a:endParaRPr lang="hr-HR"/>
        </a:p>
      </dgm:t>
    </dgm:pt>
    <dgm:pt modelId="{77B217B1-EEC1-47A4-A21C-91657CD1E433}">
      <dgm:prSet phldrT="[Tekst]"/>
      <dgm:spPr>
        <a:solidFill>
          <a:srgbClr val="FF0066"/>
        </a:solidFill>
      </dgm:spPr>
      <dgm:t>
        <a:bodyPr/>
        <a:lstStyle/>
        <a:p>
          <a:r>
            <a:rPr lang="hr-H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80,00</a:t>
          </a:r>
        </a:p>
      </dgm:t>
    </dgm:pt>
    <dgm:pt modelId="{963C2C74-9632-45E7-BD2C-FCD17AFBD168}" type="parTrans" cxnId="{CE20B32C-154E-4262-917A-473849FC7695}">
      <dgm:prSet/>
      <dgm:spPr/>
      <dgm:t>
        <a:bodyPr/>
        <a:lstStyle/>
        <a:p>
          <a:endParaRPr lang="hr-HR"/>
        </a:p>
      </dgm:t>
    </dgm:pt>
    <dgm:pt modelId="{A222D7F7-EBF4-4808-8539-F177886B5B9A}" type="sibTrans" cxnId="{CE20B32C-154E-4262-917A-473849FC7695}">
      <dgm:prSet/>
      <dgm:spPr/>
      <dgm:t>
        <a:bodyPr/>
        <a:lstStyle/>
        <a:p>
          <a:endParaRPr lang="hr-HR"/>
        </a:p>
      </dgm:t>
    </dgm:pt>
    <dgm:pt modelId="{39E6EB8C-7CDC-4C94-852E-2D42D28C7E68}" type="pres">
      <dgm:prSet presAssocID="{B618DEBB-7D6D-4178-AEE3-865201F5BC2B}" presName="linearFlow" presStyleCnt="0">
        <dgm:presLayoutVars>
          <dgm:dir/>
          <dgm:resizeHandles val="exact"/>
        </dgm:presLayoutVars>
      </dgm:prSet>
      <dgm:spPr/>
    </dgm:pt>
    <dgm:pt modelId="{8E160EE6-EB46-4548-9CC7-512B22E87D93}" type="pres">
      <dgm:prSet presAssocID="{3F1AE014-2392-4CE9-8D39-692FB4243915}" presName="node" presStyleLbl="node1" presStyleIdx="0" presStyleCnt="3">
        <dgm:presLayoutVars>
          <dgm:bulletEnabled val="1"/>
        </dgm:presLayoutVars>
      </dgm:prSet>
      <dgm:spPr/>
    </dgm:pt>
    <dgm:pt modelId="{6DE2B5F1-B202-4951-A0B2-C7B76A588F74}" type="pres">
      <dgm:prSet presAssocID="{09E64E45-D748-4A7E-AB60-21681028874C}" presName="spacerL" presStyleCnt="0"/>
      <dgm:spPr/>
    </dgm:pt>
    <dgm:pt modelId="{C6B0F808-223F-4827-B7AD-B91C93EF9926}" type="pres">
      <dgm:prSet presAssocID="{09E64E45-D748-4A7E-AB60-21681028874C}" presName="sibTrans" presStyleLbl="sibTrans2D1" presStyleIdx="0" presStyleCnt="2"/>
      <dgm:spPr/>
    </dgm:pt>
    <dgm:pt modelId="{5E2C12A8-B258-4984-87B7-CCAA8590E30C}" type="pres">
      <dgm:prSet presAssocID="{09E64E45-D748-4A7E-AB60-21681028874C}" presName="spacerR" presStyleCnt="0"/>
      <dgm:spPr/>
    </dgm:pt>
    <dgm:pt modelId="{40CCC52B-C37B-4D93-994D-6D1BE7006787}" type="pres">
      <dgm:prSet presAssocID="{32050963-896B-4D27-9BF6-9203AD3AB054}" presName="node" presStyleLbl="node1" presStyleIdx="1" presStyleCnt="3">
        <dgm:presLayoutVars>
          <dgm:bulletEnabled val="1"/>
        </dgm:presLayoutVars>
      </dgm:prSet>
      <dgm:spPr/>
    </dgm:pt>
    <dgm:pt modelId="{701213F3-8148-476E-A237-645FD5F7CBEE}" type="pres">
      <dgm:prSet presAssocID="{C6C22CDA-306B-4C24-8495-4E85F5F481B4}" presName="spacerL" presStyleCnt="0"/>
      <dgm:spPr/>
    </dgm:pt>
    <dgm:pt modelId="{44C9993A-9D1A-41F1-8A84-1F825CA86CFE}" type="pres">
      <dgm:prSet presAssocID="{C6C22CDA-306B-4C24-8495-4E85F5F481B4}" presName="sibTrans" presStyleLbl="sibTrans2D1" presStyleIdx="1" presStyleCnt="2"/>
      <dgm:spPr/>
    </dgm:pt>
    <dgm:pt modelId="{B236C91D-3AF6-4A56-B305-820B740E4EBD}" type="pres">
      <dgm:prSet presAssocID="{C6C22CDA-306B-4C24-8495-4E85F5F481B4}" presName="spacerR" presStyleCnt="0"/>
      <dgm:spPr/>
    </dgm:pt>
    <dgm:pt modelId="{8A1147DF-BB4F-4112-9DD4-A003CF1DE53A}" type="pres">
      <dgm:prSet presAssocID="{77B217B1-EEC1-47A4-A21C-91657CD1E433}" presName="node" presStyleLbl="node1" presStyleIdx="2" presStyleCnt="3">
        <dgm:presLayoutVars>
          <dgm:bulletEnabled val="1"/>
        </dgm:presLayoutVars>
      </dgm:prSet>
      <dgm:spPr/>
    </dgm:pt>
  </dgm:ptLst>
  <dgm:cxnLst>
    <dgm:cxn modelId="{839E3619-78EE-4BB0-B08F-A3AB05250AF8}" type="presOf" srcId="{B618DEBB-7D6D-4178-AEE3-865201F5BC2B}" destId="{39E6EB8C-7CDC-4C94-852E-2D42D28C7E68}" srcOrd="0" destOrd="0" presId="urn:microsoft.com/office/officeart/2005/8/layout/equation1"/>
    <dgm:cxn modelId="{DA651D27-6EF1-4788-A1D8-1A85F37E98B5}" srcId="{B618DEBB-7D6D-4178-AEE3-865201F5BC2B}" destId="{3F1AE014-2392-4CE9-8D39-692FB4243915}" srcOrd="0" destOrd="0" parTransId="{2B662A08-BB45-4506-99BE-D54BC48A5E5E}" sibTransId="{09E64E45-D748-4A7E-AB60-21681028874C}"/>
    <dgm:cxn modelId="{CE20B32C-154E-4262-917A-473849FC7695}" srcId="{B618DEBB-7D6D-4178-AEE3-865201F5BC2B}" destId="{77B217B1-EEC1-47A4-A21C-91657CD1E433}" srcOrd="2" destOrd="0" parTransId="{963C2C74-9632-45E7-BD2C-FCD17AFBD168}" sibTransId="{A222D7F7-EBF4-4808-8539-F177886B5B9A}"/>
    <dgm:cxn modelId="{9C55503B-BB08-4C8A-82F5-135BE5D46F07}" type="presOf" srcId="{09E64E45-D748-4A7E-AB60-21681028874C}" destId="{C6B0F808-223F-4827-B7AD-B91C93EF9926}" srcOrd="0" destOrd="0" presId="urn:microsoft.com/office/officeart/2005/8/layout/equation1"/>
    <dgm:cxn modelId="{EC585D4F-0497-45B3-9DE2-A78244C7DC2E}" type="presOf" srcId="{C6C22CDA-306B-4C24-8495-4E85F5F481B4}" destId="{44C9993A-9D1A-41F1-8A84-1F825CA86CFE}" srcOrd="0" destOrd="0" presId="urn:microsoft.com/office/officeart/2005/8/layout/equation1"/>
    <dgm:cxn modelId="{1EBB2891-7525-4B38-95E9-924547989B2E}" srcId="{B618DEBB-7D6D-4178-AEE3-865201F5BC2B}" destId="{32050963-896B-4D27-9BF6-9203AD3AB054}" srcOrd="1" destOrd="0" parTransId="{384DFF34-3347-4377-B752-050C32C862B2}" sibTransId="{C6C22CDA-306B-4C24-8495-4E85F5F481B4}"/>
    <dgm:cxn modelId="{6400C1B5-C3FE-4CBE-BAEB-3C8BD09F0EB1}" type="presOf" srcId="{77B217B1-EEC1-47A4-A21C-91657CD1E433}" destId="{8A1147DF-BB4F-4112-9DD4-A003CF1DE53A}" srcOrd="0" destOrd="0" presId="urn:microsoft.com/office/officeart/2005/8/layout/equation1"/>
    <dgm:cxn modelId="{41C7A7BA-3144-4C5A-B80F-A61F14966492}" type="presOf" srcId="{32050963-896B-4D27-9BF6-9203AD3AB054}" destId="{40CCC52B-C37B-4D93-994D-6D1BE7006787}" srcOrd="0" destOrd="0" presId="urn:microsoft.com/office/officeart/2005/8/layout/equation1"/>
    <dgm:cxn modelId="{78A014EA-F5F6-4EAD-B68C-ADCE4A236DDB}" type="presOf" srcId="{3F1AE014-2392-4CE9-8D39-692FB4243915}" destId="{8E160EE6-EB46-4548-9CC7-512B22E87D93}" srcOrd="0" destOrd="0" presId="urn:microsoft.com/office/officeart/2005/8/layout/equation1"/>
    <dgm:cxn modelId="{073FF17B-3EC9-49F0-BC41-F3E8DA623EE9}" type="presParOf" srcId="{39E6EB8C-7CDC-4C94-852E-2D42D28C7E68}" destId="{8E160EE6-EB46-4548-9CC7-512B22E87D93}" srcOrd="0" destOrd="0" presId="urn:microsoft.com/office/officeart/2005/8/layout/equation1"/>
    <dgm:cxn modelId="{9B3D04EC-9D68-4E30-88AF-9F26D9B452AB}" type="presParOf" srcId="{39E6EB8C-7CDC-4C94-852E-2D42D28C7E68}" destId="{6DE2B5F1-B202-4951-A0B2-C7B76A588F74}" srcOrd="1" destOrd="0" presId="urn:microsoft.com/office/officeart/2005/8/layout/equation1"/>
    <dgm:cxn modelId="{3361CDED-E79C-470E-AD4E-86E7803720FF}" type="presParOf" srcId="{39E6EB8C-7CDC-4C94-852E-2D42D28C7E68}" destId="{C6B0F808-223F-4827-B7AD-B91C93EF9926}" srcOrd="2" destOrd="0" presId="urn:microsoft.com/office/officeart/2005/8/layout/equation1"/>
    <dgm:cxn modelId="{D1A01220-D1D3-47D7-927E-B508D95F03BA}" type="presParOf" srcId="{39E6EB8C-7CDC-4C94-852E-2D42D28C7E68}" destId="{5E2C12A8-B258-4984-87B7-CCAA8590E30C}" srcOrd="3" destOrd="0" presId="urn:microsoft.com/office/officeart/2005/8/layout/equation1"/>
    <dgm:cxn modelId="{6A6DB0EB-45E4-4836-9722-A6C040F3DA57}" type="presParOf" srcId="{39E6EB8C-7CDC-4C94-852E-2D42D28C7E68}" destId="{40CCC52B-C37B-4D93-994D-6D1BE7006787}" srcOrd="4" destOrd="0" presId="urn:microsoft.com/office/officeart/2005/8/layout/equation1"/>
    <dgm:cxn modelId="{4D517E0E-417A-4620-A586-CA330527402F}" type="presParOf" srcId="{39E6EB8C-7CDC-4C94-852E-2D42D28C7E68}" destId="{701213F3-8148-476E-A237-645FD5F7CBEE}" srcOrd="5" destOrd="0" presId="urn:microsoft.com/office/officeart/2005/8/layout/equation1"/>
    <dgm:cxn modelId="{5429E9D6-0973-4BDF-BB8A-35DCB92F0837}" type="presParOf" srcId="{39E6EB8C-7CDC-4C94-852E-2D42D28C7E68}" destId="{44C9993A-9D1A-41F1-8A84-1F825CA86CFE}" srcOrd="6" destOrd="0" presId="urn:microsoft.com/office/officeart/2005/8/layout/equation1"/>
    <dgm:cxn modelId="{BB18B0E9-0010-4A79-8E76-1F5757852A27}" type="presParOf" srcId="{39E6EB8C-7CDC-4C94-852E-2D42D28C7E68}" destId="{B236C91D-3AF6-4A56-B305-820B740E4EBD}" srcOrd="7" destOrd="0" presId="urn:microsoft.com/office/officeart/2005/8/layout/equation1"/>
    <dgm:cxn modelId="{68BCB72E-461C-4ADF-B7C4-256044AFEE05}" type="presParOf" srcId="{39E6EB8C-7CDC-4C94-852E-2D42D28C7E68}" destId="{8A1147DF-BB4F-4112-9DD4-A003CF1DE53A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160EE6-EB46-4548-9CC7-512B22E87D93}">
      <dsp:nvSpPr>
        <dsp:cNvPr id="0" name=""/>
        <dsp:cNvSpPr/>
      </dsp:nvSpPr>
      <dsp:spPr>
        <a:xfrm>
          <a:off x="1757543" y="176"/>
          <a:ext cx="849391" cy="849391"/>
        </a:xfrm>
        <a:prstGeom prst="ellipse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b="1" kern="1200" dirty="0"/>
            <a:t>50,00</a:t>
          </a:r>
        </a:p>
      </dsp:txBody>
      <dsp:txXfrm>
        <a:off x="1881933" y="124566"/>
        <a:ext cx="600611" cy="600611"/>
      </dsp:txXfrm>
    </dsp:sp>
    <dsp:sp modelId="{C6B0F808-223F-4827-B7AD-B91C93EF9926}">
      <dsp:nvSpPr>
        <dsp:cNvPr id="0" name=""/>
        <dsp:cNvSpPr/>
      </dsp:nvSpPr>
      <dsp:spPr>
        <a:xfrm>
          <a:off x="2675905" y="178548"/>
          <a:ext cx="492647" cy="492647"/>
        </a:xfrm>
        <a:prstGeom prst="mathPlus">
          <a:avLst/>
        </a:prstGeom>
        <a:solidFill>
          <a:srgbClr val="FF0066"/>
        </a:solidFill>
        <a:ln>
          <a:solidFill>
            <a:srgbClr val="FF0066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800" kern="1200"/>
        </a:p>
      </dsp:txBody>
      <dsp:txXfrm>
        <a:off x="2741205" y="366936"/>
        <a:ext cx="362047" cy="115871"/>
      </dsp:txXfrm>
    </dsp:sp>
    <dsp:sp modelId="{40CCC52B-C37B-4D93-994D-6D1BE7006787}">
      <dsp:nvSpPr>
        <dsp:cNvPr id="0" name=""/>
        <dsp:cNvSpPr/>
      </dsp:nvSpPr>
      <dsp:spPr>
        <a:xfrm>
          <a:off x="3237522" y="176"/>
          <a:ext cx="849391" cy="849391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b="1" kern="1200" dirty="0"/>
            <a:t>30,00</a:t>
          </a:r>
        </a:p>
      </dsp:txBody>
      <dsp:txXfrm>
        <a:off x="3361912" y="124566"/>
        <a:ext cx="600611" cy="600611"/>
      </dsp:txXfrm>
    </dsp:sp>
    <dsp:sp modelId="{44C9993A-9D1A-41F1-8A84-1F825CA86CFE}">
      <dsp:nvSpPr>
        <dsp:cNvPr id="0" name=""/>
        <dsp:cNvSpPr/>
      </dsp:nvSpPr>
      <dsp:spPr>
        <a:xfrm>
          <a:off x="4155884" y="178548"/>
          <a:ext cx="492647" cy="492647"/>
        </a:xfrm>
        <a:prstGeom prst="mathEqual">
          <a:avLst/>
        </a:prstGeom>
        <a:solidFill>
          <a:srgbClr val="FF0066"/>
        </a:solidFill>
        <a:ln>
          <a:solidFill>
            <a:srgbClr val="FF0066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500" kern="1200"/>
        </a:p>
      </dsp:txBody>
      <dsp:txXfrm>
        <a:off x="4221184" y="280033"/>
        <a:ext cx="362047" cy="289677"/>
      </dsp:txXfrm>
    </dsp:sp>
    <dsp:sp modelId="{8A1147DF-BB4F-4112-9DD4-A003CF1DE53A}">
      <dsp:nvSpPr>
        <dsp:cNvPr id="0" name=""/>
        <dsp:cNvSpPr/>
      </dsp:nvSpPr>
      <dsp:spPr>
        <a:xfrm>
          <a:off x="4717502" y="176"/>
          <a:ext cx="849391" cy="849391"/>
        </a:xfrm>
        <a:prstGeom prst="ellipse">
          <a:avLst/>
        </a:prstGeom>
        <a:solidFill>
          <a:srgbClr val="FF006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80,00</a:t>
          </a:r>
        </a:p>
      </dsp:txBody>
      <dsp:txXfrm>
        <a:off x="4841892" y="124566"/>
        <a:ext cx="600611" cy="6006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0E264-124A-4B4D-BF30-BFF04DD48B1E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2CEE-1D2D-4DF0-9EA2-21F104F7F2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46671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0E264-124A-4B4D-BF30-BFF04DD48B1E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2CEE-1D2D-4DF0-9EA2-21F104F7F2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97475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0E264-124A-4B4D-BF30-BFF04DD48B1E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2CEE-1D2D-4DF0-9EA2-21F104F7F2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25108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0E264-124A-4B4D-BF30-BFF04DD48B1E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2CEE-1D2D-4DF0-9EA2-21F104F7F2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8473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0E264-124A-4B4D-BF30-BFF04DD48B1E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2CEE-1D2D-4DF0-9EA2-21F104F7F2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5791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0E264-124A-4B4D-BF30-BFF04DD48B1E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2CEE-1D2D-4DF0-9EA2-21F104F7F2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6422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0E264-124A-4B4D-BF30-BFF04DD48B1E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2CEE-1D2D-4DF0-9EA2-21F104F7F2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3838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0E264-124A-4B4D-BF30-BFF04DD48B1E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2CEE-1D2D-4DF0-9EA2-21F104F7F2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0773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0E264-124A-4B4D-BF30-BFF04DD48B1E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2CEE-1D2D-4DF0-9EA2-21F104F7F2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2158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0E264-124A-4B4D-BF30-BFF04DD48B1E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2CEE-1D2D-4DF0-9EA2-21F104F7F2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8195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0E264-124A-4B4D-BF30-BFF04DD48B1E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E2CEE-1D2D-4DF0-9EA2-21F104F7F2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85477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0E264-124A-4B4D-BF30-BFF04DD48B1E}" type="datetimeFigureOut">
              <a:rPr lang="hr-HR" smtClean="0"/>
              <a:t>5.6.2025.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E2CEE-1D2D-4DF0-9EA2-21F104F7F2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622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.hr/c/podzakonski-propis/27327/pravilnik-o-elementima-i-kriterijima-za-izbor-kandidata-za-upis-u-i.-razred-srednje-skole-%E2%80%93-procisceni-tekst" TargetMode="External"/><Relationship Id="rId2" Type="http://schemas.openxmlformats.org/officeDocument/2006/relationships/hyperlink" Target="https://narodne-novine.nn.hr/clanci/sluzbeni/2025_05_83_1107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public.mzos.hr/Default.aspx?art=13777&amp;sec=1933" TargetMode="External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rednje.e-upisi.hr/#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rednje.e-upisi.hr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413164"/>
            <a:ext cx="9144000" cy="2401599"/>
          </a:xfrm>
        </p:spPr>
        <p:txBody>
          <a:bodyPr>
            <a:normAutofit fontScale="90000"/>
          </a:bodyPr>
          <a:lstStyle/>
          <a:p>
            <a:r>
              <a:rPr lang="hr-HR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UPIS U PRVI RAZRED SREDNJE ŠKOLE ZA ŠKOLSKU 2025./2026. GODINU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4553528"/>
            <a:ext cx="9144000" cy="1147618"/>
          </a:xfrm>
        </p:spPr>
        <p:txBody>
          <a:bodyPr/>
          <a:lstStyle/>
          <a:p>
            <a:r>
              <a:rPr lang="hr-HR" dirty="0"/>
              <a:t>PROFESIONALNO USMJERAVANJE U ŠKOLSKOJ 2024./2025. GODINI</a:t>
            </a:r>
          </a:p>
        </p:txBody>
      </p:sp>
    </p:spTree>
    <p:extLst>
      <p:ext uri="{BB962C8B-B14F-4D97-AF65-F5344CB8AC3E}">
        <p14:creationId xmlns:p14="http://schemas.microsoft.com/office/powerpoint/2010/main" val="639050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>
                <a:solidFill>
                  <a:srgbClr val="00B45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UPISNI ROKOVI – LJETNI nastavak</a:t>
            </a: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1447819"/>
              </p:ext>
            </p:extLst>
          </p:nvPr>
        </p:nvGraphicFramePr>
        <p:xfrm>
          <a:off x="838200" y="1825625"/>
          <a:ext cx="10515600" cy="39471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50018">
                  <a:extLst>
                    <a:ext uri="{9D8B030D-6E8A-4147-A177-3AD203B41FA5}">
                      <a16:colId xmlns:a16="http://schemas.microsoft.com/office/drawing/2014/main" val="866368596"/>
                    </a:ext>
                  </a:extLst>
                </a:gridCol>
                <a:gridCol w="2865582">
                  <a:extLst>
                    <a:ext uri="{9D8B030D-6E8A-4147-A177-3AD203B41FA5}">
                      <a16:colId xmlns:a16="http://schemas.microsoft.com/office/drawing/2014/main" val="24554617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OPIS</a:t>
                      </a:r>
                      <a:r>
                        <a:rPr lang="hr-HR" baseline="0" dirty="0"/>
                        <a:t> POSTUPAKA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DATUM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202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>
                          <a:solidFill>
                            <a:schemeClr val="tx1"/>
                          </a:solidFill>
                        </a:rPr>
                        <a:t>Dostava dokumenata koji su uvjet za upis</a:t>
                      </a:r>
                      <a:r>
                        <a:rPr lang="hr-HR" baseline="0" dirty="0">
                          <a:solidFill>
                            <a:schemeClr val="tx1"/>
                          </a:solidFill>
                        </a:rPr>
                        <a:t> u određeni program obrazovanja: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hr-HR" baseline="0" dirty="0">
                          <a:solidFill>
                            <a:schemeClr val="tx1"/>
                          </a:solidFill>
                        </a:rPr>
                        <a:t>Upisnica (obvezno </a:t>
                      </a:r>
                      <a:r>
                        <a:rPr lang="hr-HR" b="1" baseline="0" dirty="0">
                          <a:solidFill>
                            <a:schemeClr val="tx1"/>
                          </a:solidFill>
                        </a:rPr>
                        <a:t>za sve učenike</a:t>
                      </a:r>
                      <a:r>
                        <a:rPr lang="hr-HR" baseline="0" dirty="0">
                          <a:solidFill>
                            <a:schemeClr val="tx1"/>
                          </a:solidFill>
                        </a:rPr>
                        <a:t>) – dostavlja se </a:t>
                      </a:r>
                      <a:r>
                        <a:rPr lang="hr-HR" b="1" baseline="0" dirty="0">
                          <a:solidFill>
                            <a:schemeClr val="tx1"/>
                          </a:solidFill>
                        </a:rPr>
                        <a:t>elektroničkim putem srednje.e-upisi.hr </a:t>
                      </a:r>
                      <a:r>
                        <a:rPr lang="hr-HR" baseline="0" dirty="0">
                          <a:solidFill>
                            <a:schemeClr val="tx1"/>
                          </a:solidFill>
                        </a:rPr>
                        <a:t>ili </a:t>
                      </a:r>
                      <a:r>
                        <a:rPr lang="hr-HR" b="1" baseline="0" dirty="0">
                          <a:solidFill>
                            <a:schemeClr val="tx1"/>
                          </a:solidFill>
                        </a:rPr>
                        <a:t>dolaskom u školu </a:t>
                      </a:r>
                      <a:r>
                        <a:rPr lang="hr-HR" baseline="0" dirty="0">
                          <a:solidFill>
                            <a:schemeClr val="tx1"/>
                          </a:solidFill>
                        </a:rPr>
                        <a:t>na propisani datum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hr-HR" baseline="0" dirty="0">
                          <a:solidFill>
                            <a:schemeClr val="tx1"/>
                          </a:solidFill>
                        </a:rPr>
                        <a:t>Potvrda liječnika </a:t>
                      </a:r>
                      <a:r>
                        <a:rPr lang="hr-HR" b="1" baseline="0" dirty="0">
                          <a:solidFill>
                            <a:schemeClr val="tx1"/>
                          </a:solidFill>
                        </a:rPr>
                        <a:t>školske medicine </a:t>
                      </a:r>
                      <a:r>
                        <a:rPr lang="hr-HR" baseline="0" dirty="0">
                          <a:solidFill>
                            <a:schemeClr val="tx1"/>
                          </a:solidFill>
                        </a:rPr>
                        <a:t>– dostavlja se </a:t>
                      </a:r>
                      <a:r>
                        <a:rPr lang="hr-HR" b="1" baseline="0" dirty="0">
                          <a:solidFill>
                            <a:schemeClr val="tx1"/>
                          </a:solidFill>
                        </a:rPr>
                        <a:t>elektroničkim putem srednje.e-upisi.hr </a:t>
                      </a:r>
                      <a:r>
                        <a:rPr lang="hr-HR" baseline="0" dirty="0">
                          <a:solidFill>
                            <a:schemeClr val="tx1"/>
                          </a:solidFill>
                        </a:rPr>
                        <a:t>ili </a:t>
                      </a:r>
                      <a:r>
                        <a:rPr lang="hr-HR" b="1" baseline="0" dirty="0">
                          <a:solidFill>
                            <a:schemeClr val="tx1"/>
                          </a:solidFill>
                        </a:rPr>
                        <a:t>dolaskom u školu </a:t>
                      </a:r>
                      <a:r>
                        <a:rPr lang="hr-HR" baseline="0" dirty="0">
                          <a:solidFill>
                            <a:schemeClr val="tx1"/>
                          </a:solidFill>
                        </a:rPr>
                        <a:t>na propisani datum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hr-HR" baseline="0" dirty="0">
                          <a:solidFill>
                            <a:schemeClr val="tx1"/>
                          </a:solidFill>
                        </a:rPr>
                        <a:t>Potvrda obiteljskog liječnika ili liječnička svjedodžba medicine rada – dostavlja se </a:t>
                      </a:r>
                      <a:r>
                        <a:rPr lang="hr-HR" b="1" baseline="0" dirty="0">
                          <a:solidFill>
                            <a:schemeClr val="tx1"/>
                          </a:solidFill>
                        </a:rPr>
                        <a:t>elektroničkim putem srednje.e-upisi.hr </a:t>
                      </a:r>
                      <a:r>
                        <a:rPr lang="hr-HR" baseline="0" dirty="0">
                          <a:solidFill>
                            <a:schemeClr val="tx1"/>
                          </a:solidFill>
                        </a:rPr>
                        <a:t>ili </a:t>
                      </a:r>
                      <a:r>
                        <a:rPr lang="hr-HR" b="1" baseline="0" dirty="0">
                          <a:solidFill>
                            <a:schemeClr val="tx1"/>
                          </a:solidFill>
                        </a:rPr>
                        <a:t>dolaskom u školu </a:t>
                      </a:r>
                      <a:r>
                        <a:rPr lang="hr-HR" baseline="0" dirty="0">
                          <a:solidFill>
                            <a:schemeClr val="tx1"/>
                          </a:solidFill>
                        </a:rPr>
                        <a:t>na propisani datum</a:t>
                      </a:r>
                    </a:p>
                    <a:p>
                      <a:pPr marL="0" indent="0">
                        <a:buNone/>
                      </a:pPr>
                      <a:r>
                        <a:rPr lang="hr-HR" dirty="0">
                          <a:solidFill>
                            <a:schemeClr val="tx1"/>
                          </a:solidFill>
                        </a:rPr>
                        <a:t>Točan datum zaprimanja dokumenata dolaskom u školu objavljuje se na mrežnim stranicama i oglasnim pločama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b="1" dirty="0"/>
                    </a:p>
                    <a:p>
                      <a:pPr algn="ctr"/>
                      <a:endParaRPr lang="hr-HR" b="1" dirty="0">
                        <a:solidFill>
                          <a:srgbClr val="FF0066"/>
                        </a:solidFill>
                      </a:endParaRPr>
                    </a:p>
                    <a:p>
                      <a:pPr algn="ctr"/>
                      <a:endParaRPr lang="hr-HR" b="1" dirty="0">
                        <a:solidFill>
                          <a:srgbClr val="FF0066"/>
                        </a:solidFill>
                      </a:endParaRPr>
                    </a:p>
                    <a:p>
                      <a:pPr algn="ctr"/>
                      <a:endParaRPr lang="hr-HR" b="1" dirty="0">
                        <a:solidFill>
                          <a:srgbClr val="FF0066"/>
                        </a:solidFill>
                      </a:endParaRPr>
                    </a:p>
                    <a:p>
                      <a:pPr algn="ctr"/>
                      <a:r>
                        <a:rPr lang="hr-HR" b="1" dirty="0">
                          <a:solidFill>
                            <a:srgbClr val="FF0066"/>
                          </a:solidFill>
                        </a:rPr>
                        <a:t>7.7.-9.7.2025.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990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hr-HR" dirty="0">
                          <a:solidFill>
                            <a:schemeClr val="tx1"/>
                          </a:solidFill>
                        </a:rPr>
                        <a:t>Objava okvirnog broja slobodnih mjesta za jesenski upisni rok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>
                          <a:solidFill>
                            <a:schemeClr val="tx1"/>
                          </a:solidFill>
                        </a:rPr>
                        <a:t>14. 7.</a:t>
                      </a:r>
                      <a:r>
                        <a:rPr lang="hr-HR" b="1" baseline="0" dirty="0">
                          <a:solidFill>
                            <a:schemeClr val="tx1"/>
                          </a:solidFill>
                        </a:rPr>
                        <a:t> 2025.</a:t>
                      </a:r>
                      <a:endParaRPr lang="hr-H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507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hr-HR" dirty="0">
                          <a:solidFill>
                            <a:schemeClr val="tx1"/>
                          </a:solidFill>
                        </a:rPr>
                        <a:t>Službena objava slobodnih mjesta za jesenski upisni rok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>
                          <a:solidFill>
                            <a:schemeClr val="tx1"/>
                          </a:solidFill>
                        </a:rPr>
                        <a:t>11.</a:t>
                      </a:r>
                      <a:r>
                        <a:rPr lang="hr-HR" b="1" baseline="0" dirty="0">
                          <a:solidFill>
                            <a:schemeClr val="tx1"/>
                          </a:solidFill>
                        </a:rPr>
                        <a:t> 8. 2025.</a:t>
                      </a:r>
                      <a:endParaRPr lang="hr-H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499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008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UPISNI ROKOVI - JESENSKI</a:t>
            </a: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7118766"/>
              </p:ext>
            </p:extLst>
          </p:nvPr>
        </p:nvGraphicFramePr>
        <p:xfrm>
          <a:off x="838200" y="1825625"/>
          <a:ext cx="10515600" cy="3510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372927">
                  <a:extLst>
                    <a:ext uri="{9D8B030D-6E8A-4147-A177-3AD203B41FA5}">
                      <a16:colId xmlns:a16="http://schemas.microsoft.com/office/drawing/2014/main" val="671510317"/>
                    </a:ext>
                  </a:extLst>
                </a:gridCol>
                <a:gridCol w="3142673">
                  <a:extLst>
                    <a:ext uri="{9D8B030D-6E8A-4147-A177-3AD203B41FA5}">
                      <a16:colId xmlns:a16="http://schemas.microsoft.com/office/drawing/2014/main" val="34035735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OPIS POSTUPAKA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DATUM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3109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b="1" dirty="0"/>
                        <a:t>Početak prijava u sustav i prijava obrazovnih programa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>
                          <a:solidFill>
                            <a:srgbClr val="FF0066"/>
                          </a:solidFill>
                        </a:rPr>
                        <a:t>25.8.-29.8.2025.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588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Prijava programa koji zahtijevaju</a:t>
                      </a:r>
                      <a:r>
                        <a:rPr lang="hr-HR" baseline="0" dirty="0"/>
                        <a:t> dodatne provjere (prijemni ispit)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/>
                        <a:t>25.8.-27.8.2025.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0248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Dostava dokumentacije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dirty="0"/>
                        <a:t>stručno mišljenje HZZ-a</a:t>
                      </a:r>
                      <a:r>
                        <a:rPr lang="hr-HR" baseline="0" dirty="0"/>
                        <a:t> za programe koji to zahtijevaju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dirty="0"/>
                        <a:t>dokumenti za dodatna prava (putem</a:t>
                      </a:r>
                      <a:r>
                        <a:rPr lang="hr-HR" baseline="0" dirty="0"/>
                        <a:t> </a:t>
                      </a:r>
                      <a:r>
                        <a:rPr lang="hr-HR" dirty="0"/>
                        <a:t>e-upisi.hr)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b="1" dirty="0"/>
                    </a:p>
                    <a:p>
                      <a:pPr algn="ctr"/>
                      <a:r>
                        <a:rPr lang="hr-HR" b="1" dirty="0"/>
                        <a:t>25.8.-28.8.2025.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348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Provođenje dodatnih ispita i provjera te unos rezultata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/>
                        <a:t>28. 8. 2025.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449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Brisanje kandidata</a:t>
                      </a:r>
                      <a:r>
                        <a:rPr lang="hr-HR" baseline="0" dirty="0"/>
                        <a:t> koji nisu zadovoljili preduvjete s lista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/>
                        <a:t>29. 8. 2025.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426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Unos</a:t>
                      </a:r>
                      <a:r>
                        <a:rPr lang="hr-HR" baseline="0" dirty="0"/>
                        <a:t> prigovora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/>
                        <a:t>29. 8. 2025.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6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b="1" baseline="0" dirty="0"/>
                        <a:t>Objava konačnih ljestvica poretka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>
                          <a:solidFill>
                            <a:srgbClr val="FF0066"/>
                          </a:solidFill>
                        </a:rPr>
                        <a:t>1. 9. 2025.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631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4021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UPISNI ROKOVI – JESENSKI nastavak</a:t>
            </a: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9035824"/>
              </p:ext>
            </p:extLst>
          </p:nvPr>
        </p:nvGraphicFramePr>
        <p:xfrm>
          <a:off x="838200" y="1825625"/>
          <a:ext cx="10515600" cy="330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991764">
                  <a:extLst>
                    <a:ext uri="{9D8B030D-6E8A-4147-A177-3AD203B41FA5}">
                      <a16:colId xmlns:a16="http://schemas.microsoft.com/office/drawing/2014/main" val="2755866722"/>
                    </a:ext>
                  </a:extLst>
                </a:gridCol>
                <a:gridCol w="2523836">
                  <a:extLst>
                    <a:ext uri="{9D8B030D-6E8A-4147-A177-3AD203B41FA5}">
                      <a16:colId xmlns:a16="http://schemas.microsoft.com/office/drawing/2014/main" val="30981792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OPIS</a:t>
                      </a:r>
                      <a:r>
                        <a:rPr lang="hr-HR" baseline="0" dirty="0"/>
                        <a:t> POSTUPAKA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DATUM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958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>
                          <a:solidFill>
                            <a:schemeClr val="tx1"/>
                          </a:solidFill>
                        </a:rPr>
                        <a:t>Dostava dokumenata koji su uvjet za upis</a:t>
                      </a:r>
                      <a:r>
                        <a:rPr lang="hr-HR" baseline="0" dirty="0">
                          <a:solidFill>
                            <a:schemeClr val="tx1"/>
                          </a:solidFill>
                        </a:rPr>
                        <a:t> u određeni program obrazovanja: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hr-HR" baseline="0" dirty="0">
                          <a:solidFill>
                            <a:schemeClr val="tx1"/>
                          </a:solidFill>
                        </a:rPr>
                        <a:t>Upisnica (obvezno </a:t>
                      </a:r>
                      <a:r>
                        <a:rPr lang="hr-HR" b="1" baseline="0" dirty="0">
                          <a:solidFill>
                            <a:schemeClr val="tx1"/>
                          </a:solidFill>
                        </a:rPr>
                        <a:t>za sve učenike</a:t>
                      </a:r>
                      <a:r>
                        <a:rPr lang="hr-HR" baseline="0" dirty="0">
                          <a:solidFill>
                            <a:schemeClr val="tx1"/>
                          </a:solidFill>
                        </a:rPr>
                        <a:t>) – dostavlja se </a:t>
                      </a:r>
                      <a:r>
                        <a:rPr lang="hr-HR" b="1" baseline="0" dirty="0">
                          <a:solidFill>
                            <a:schemeClr val="tx1"/>
                          </a:solidFill>
                        </a:rPr>
                        <a:t>elektroničkim putem srednje.e-upisi.hr</a:t>
                      </a:r>
                      <a:r>
                        <a:rPr lang="hr-HR" baseline="0" dirty="0">
                          <a:solidFill>
                            <a:schemeClr val="tx1"/>
                          </a:solidFill>
                        </a:rPr>
                        <a:t> ili </a:t>
                      </a:r>
                      <a:r>
                        <a:rPr lang="hr-HR" b="1" baseline="0" dirty="0">
                          <a:solidFill>
                            <a:schemeClr val="tx1"/>
                          </a:solidFill>
                        </a:rPr>
                        <a:t>dolaskom u školu </a:t>
                      </a:r>
                      <a:r>
                        <a:rPr lang="hr-HR" baseline="0" dirty="0">
                          <a:solidFill>
                            <a:schemeClr val="tx1"/>
                          </a:solidFill>
                        </a:rPr>
                        <a:t>na propisani datum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hr-HR" baseline="0" dirty="0">
                          <a:solidFill>
                            <a:schemeClr val="tx1"/>
                          </a:solidFill>
                        </a:rPr>
                        <a:t>Potvrda liječnika </a:t>
                      </a:r>
                      <a:r>
                        <a:rPr lang="hr-HR" b="1" baseline="0" dirty="0">
                          <a:solidFill>
                            <a:schemeClr val="tx1"/>
                          </a:solidFill>
                        </a:rPr>
                        <a:t>školske medicine </a:t>
                      </a:r>
                      <a:r>
                        <a:rPr lang="hr-HR" baseline="0" dirty="0">
                          <a:solidFill>
                            <a:schemeClr val="tx1"/>
                          </a:solidFill>
                        </a:rPr>
                        <a:t>– dostavlja se </a:t>
                      </a:r>
                      <a:r>
                        <a:rPr lang="hr-HR" b="1" baseline="0" dirty="0">
                          <a:solidFill>
                            <a:schemeClr val="tx1"/>
                          </a:solidFill>
                        </a:rPr>
                        <a:t>elektroničkim putem srednje.e-upisi.hr </a:t>
                      </a:r>
                      <a:r>
                        <a:rPr lang="hr-HR" baseline="0" dirty="0">
                          <a:solidFill>
                            <a:schemeClr val="tx1"/>
                          </a:solidFill>
                        </a:rPr>
                        <a:t>ili </a:t>
                      </a:r>
                      <a:r>
                        <a:rPr lang="hr-HR" b="1" baseline="0" dirty="0">
                          <a:solidFill>
                            <a:schemeClr val="tx1"/>
                          </a:solidFill>
                        </a:rPr>
                        <a:t>dolaskom u školu </a:t>
                      </a:r>
                      <a:r>
                        <a:rPr lang="hr-HR" baseline="0" dirty="0">
                          <a:solidFill>
                            <a:schemeClr val="tx1"/>
                          </a:solidFill>
                        </a:rPr>
                        <a:t>na propisani datum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hr-HR" baseline="0" dirty="0">
                          <a:solidFill>
                            <a:schemeClr val="tx1"/>
                          </a:solidFill>
                        </a:rPr>
                        <a:t>Potvrda obiteljskog liječnika ili liječnička svjedodžba medicine rada – dostavlja se </a:t>
                      </a:r>
                      <a:r>
                        <a:rPr lang="hr-HR" b="1" baseline="0" dirty="0">
                          <a:solidFill>
                            <a:schemeClr val="tx1"/>
                          </a:solidFill>
                        </a:rPr>
                        <a:t>elektroničkim putem srednje.e-upisi.hr </a:t>
                      </a:r>
                      <a:r>
                        <a:rPr lang="hr-HR" baseline="0" dirty="0">
                          <a:solidFill>
                            <a:schemeClr val="tx1"/>
                          </a:solidFill>
                        </a:rPr>
                        <a:t>ili </a:t>
                      </a:r>
                      <a:r>
                        <a:rPr lang="hr-HR" b="1" baseline="0" dirty="0">
                          <a:solidFill>
                            <a:schemeClr val="tx1"/>
                          </a:solidFill>
                        </a:rPr>
                        <a:t>dolaskom u školu </a:t>
                      </a:r>
                      <a:r>
                        <a:rPr lang="hr-HR" baseline="0" dirty="0">
                          <a:solidFill>
                            <a:schemeClr val="tx1"/>
                          </a:solidFill>
                        </a:rPr>
                        <a:t>na propisani datum</a:t>
                      </a:r>
                    </a:p>
                    <a:p>
                      <a:pPr marL="0" indent="0">
                        <a:buNone/>
                      </a:pPr>
                      <a:r>
                        <a:rPr lang="hr-HR" dirty="0">
                          <a:solidFill>
                            <a:schemeClr val="tx1"/>
                          </a:solidFill>
                        </a:rPr>
                        <a:t>Točan datum zaprimanja dokumenata dolaskom u školu objavljuje se na mrežnim stranicama i oglasnim pločama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b="1" dirty="0"/>
                    </a:p>
                    <a:p>
                      <a:pPr algn="ctr"/>
                      <a:endParaRPr lang="hr-HR" b="1" dirty="0">
                        <a:solidFill>
                          <a:srgbClr val="FF0066"/>
                        </a:solidFill>
                      </a:endParaRPr>
                    </a:p>
                    <a:p>
                      <a:pPr algn="ctr"/>
                      <a:endParaRPr lang="hr-HR" b="1" dirty="0">
                        <a:solidFill>
                          <a:srgbClr val="FF0066"/>
                        </a:solidFill>
                      </a:endParaRPr>
                    </a:p>
                    <a:p>
                      <a:pPr algn="ctr"/>
                      <a:endParaRPr lang="hr-HR" b="1" dirty="0">
                        <a:solidFill>
                          <a:srgbClr val="FF0066"/>
                        </a:solidFill>
                      </a:endParaRPr>
                    </a:p>
                    <a:p>
                      <a:pPr algn="ctr"/>
                      <a:r>
                        <a:rPr lang="hr-HR" b="1" dirty="0">
                          <a:solidFill>
                            <a:srgbClr val="FF0066"/>
                          </a:solidFill>
                        </a:rPr>
                        <a:t>1.9.-3.9.2025.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381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hr-HR" dirty="0">
                          <a:solidFill>
                            <a:schemeClr val="tx1"/>
                          </a:solidFill>
                        </a:rPr>
                        <a:t>Objava</a:t>
                      </a:r>
                      <a:r>
                        <a:rPr lang="hr-HR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r-HR" dirty="0">
                          <a:solidFill>
                            <a:schemeClr val="tx1"/>
                          </a:solidFill>
                        </a:rPr>
                        <a:t>slobodnih mjest</a:t>
                      </a:r>
                      <a:r>
                        <a:rPr lang="hr-HR" baseline="0" dirty="0">
                          <a:solidFill>
                            <a:schemeClr val="tx1"/>
                          </a:solidFill>
                        </a:rPr>
                        <a:t>a nakon</a:t>
                      </a:r>
                      <a:r>
                        <a:rPr lang="hr-HR" dirty="0">
                          <a:solidFill>
                            <a:schemeClr val="tx1"/>
                          </a:solidFill>
                        </a:rPr>
                        <a:t> jesenskog upisnog roka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>
                          <a:solidFill>
                            <a:schemeClr val="tx1"/>
                          </a:solidFill>
                        </a:rPr>
                        <a:t>4.9.2025.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06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77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>
                <a:solidFill>
                  <a:srgbClr val="00B45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PRIJAVA KANDIDATA S TEŠKOĆAMA U RAZVOJU</a:t>
            </a: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0359727"/>
              </p:ext>
            </p:extLst>
          </p:nvPr>
        </p:nvGraphicFramePr>
        <p:xfrm>
          <a:off x="838200" y="1825625"/>
          <a:ext cx="10515600" cy="4587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345218">
                  <a:extLst>
                    <a:ext uri="{9D8B030D-6E8A-4147-A177-3AD203B41FA5}">
                      <a16:colId xmlns:a16="http://schemas.microsoft.com/office/drawing/2014/main" val="3627676801"/>
                    </a:ext>
                  </a:extLst>
                </a:gridCol>
                <a:gridCol w="3170382">
                  <a:extLst>
                    <a:ext uri="{9D8B030D-6E8A-4147-A177-3AD203B41FA5}">
                      <a16:colId xmlns:a16="http://schemas.microsoft.com/office/drawing/2014/main" val="41364335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OPIS POSTUPAKA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DATUM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891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Kandidati</a:t>
                      </a:r>
                      <a:r>
                        <a:rPr lang="hr-HR" baseline="0" dirty="0"/>
                        <a:t> s teškoćama u razvoju prijavljuju se u županijske upravne odjele za obrazovanje te iskazuju svoj odabir s liste prioriteta redom kako bi željeli upisati obrazovne programe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b="1" dirty="0"/>
                    </a:p>
                    <a:p>
                      <a:pPr algn="ctr"/>
                      <a:r>
                        <a:rPr lang="hr-HR" b="1" dirty="0">
                          <a:solidFill>
                            <a:srgbClr val="FF0066"/>
                          </a:solidFill>
                        </a:rPr>
                        <a:t>26.5.-13.6.2025.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631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b="1" dirty="0"/>
                        <a:t>Upisna povjerenstva županijskih upravnih</a:t>
                      </a:r>
                      <a:r>
                        <a:rPr lang="hr-HR" b="1" baseline="0" dirty="0"/>
                        <a:t> odjela</a:t>
                      </a:r>
                      <a:r>
                        <a:rPr lang="hr-HR" b="1" dirty="0"/>
                        <a:t> unose navedene odabire u sustav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/>
                        <a:t>26.5.-16.6.2025.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262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b="0" dirty="0"/>
                        <a:t>Dostava dokumenata kojima se ostvaruju dodatna prava za upis (dostavljaju</a:t>
                      </a:r>
                      <a:r>
                        <a:rPr lang="hr-HR" b="0" baseline="0" dirty="0"/>
                        <a:t> se putem srednje.e-upisi.hr)</a:t>
                      </a:r>
                      <a:endParaRPr lang="hr-H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>
                          <a:solidFill>
                            <a:schemeClr val="tx1"/>
                          </a:solidFill>
                        </a:rPr>
                        <a:t>26.5.-13.6.2025.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0866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Provođenje</a:t>
                      </a:r>
                      <a:r>
                        <a:rPr lang="hr-HR" baseline="0" dirty="0"/>
                        <a:t> dodatnih provjera za učenike s teškoćama u razvoju i unos rezultata u sustav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/>
                        <a:t>16.6.-18.6.2025.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2033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Mogućnost promjene prioriteta na ljestvicama poretka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/>
                        <a:t>18.6.-23.6. 2025.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942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b="1" baseline="0" dirty="0"/>
                        <a:t>Objava konačnih ljestvica poretka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>
                          <a:solidFill>
                            <a:srgbClr val="FF0066"/>
                          </a:solidFill>
                        </a:rPr>
                        <a:t>24.</a:t>
                      </a:r>
                      <a:r>
                        <a:rPr lang="hr-HR" b="1" baseline="0" dirty="0">
                          <a:solidFill>
                            <a:srgbClr val="FF0066"/>
                          </a:solidFill>
                        </a:rPr>
                        <a:t> 6. 2025.</a:t>
                      </a:r>
                      <a:endParaRPr lang="hr-HR" b="1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9237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baseline="0" dirty="0"/>
                        <a:t>Smanjenje upisnih kvota razrednih odjela pojedinih obrazovnih programa sukladno Državnom pedagoškom standardu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/>
                        <a:t>25. 6. 2025.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360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85038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6374303"/>
              </p:ext>
            </p:extLst>
          </p:nvPr>
        </p:nvGraphicFramePr>
        <p:xfrm>
          <a:off x="828964" y="1299152"/>
          <a:ext cx="10515600" cy="1833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825509">
                  <a:extLst>
                    <a:ext uri="{9D8B030D-6E8A-4147-A177-3AD203B41FA5}">
                      <a16:colId xmlns:a16="http://schemas.microsoft.com/office/drawing/2014/main" val="3319687837"/>
                    </a:ext>
                  </a:extLst>
                </a:gridCol>
                <a:gridCol w="2690091">
                  <a:extLst>
                    <a:ext uri="{9D8B030D-6E8A-4147-A177-3AD203B41FA5}">
                      <a16:colId xmlns:a16="http://schemas.microsoft.com/office/drawing/2014/main" val="4015925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OPIS</a:t>
                      </a:r>
                      <a:r>
                        <a:rPr lang="hr-HR" baseline="0" dirty="0"/>
                        <a:t> POSTUPAKA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DATUM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115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>
                          <a:solidFill>
                            <a:schemeClr val="tx1"/>
                          </a:solidFill>
                        </a:rPr>
                        <a:t>Dostava dokumenata koji su uvjet za upis</a:t>
                      </a:r>
                      <a:r>
                        <a:rPr lang="hr-HR" baseline="0" dirty="0">
                          <a:solidFill>
                            <a:schemeClr val="tx1"/>
                          </a:solidFill>
                        </a:rPr>
                        <a:t> u određeni program obrazovanja: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hr-HR" baseline="0" dirty="0">
                          <a:solidFill>
                            <a:schemeClr val="tx1"/>
                          </a:solidFill>
                        </a:rPr>
                        <a:t>Upisnica (obvezno </a:t>
                      </a:r>
                      <a:r>
                        <a:rPr lang="hr-HR" b="1" baseline="0" dirty="0">
                          <a:solidFill>
                            <a:schemeClr val="tx1"/>
                          </a:solidFill>
                        </a:rPr>
                        <a:t>za sve učenike</a:t>
                      </a:r>
                      <a:r>
                        <a:rPr lang="hr-HR" baseline="0" dirty="0">
                          <a:solidFill>
                            <a:schemeClr val="tx1"/>
                          </a:solidFill>
                        </a:rPr>
                        <a:t>) – dostavlja se </a:t>
                      </a:r>
                      <a:r>
                        <a:rPr lang="hr-HR" b="1" baseline="0" dirty="0">
                          <a:solidFill>
                            <a:schemeClr val="tx1"/>
                          </a:solidFill>
                        </a:rPr>
                        <a:t>elektroničkim putem srednje.e-upisi.hr </a:t>
                      </a:r>
                      <a:r>
                        <a:rPr lang="hr-HR" baseline="0" dirty="0">
                          <a:solidFill>
                            <a:schemeClr val="tx1"/>
                          </a:solidFill>
                        </a:rPr>
                        <a:t>ili </a:t>
                      </a:r>
                      <a:r>
                        <a:rPr lang="hr-HR" b="1" baseline="0" dirty="0">
                          <a:solidFill>
                            <a:schemeClr val="tx1"/>
                          </a:solidFill>
                        </a:rPr>
                        <a:t>dolaskom u školu </a:t>
                      </a:r>
                      <a:r>
                        <a:rPr lang="hr-HR" baseline="0" dirty="0">
                          <a:solidFill>
                            <a:schemeClr val="tx1"/>
                          </a:solidFill>
                        </a:rPr>
                        <a:t>na propisani datum</a:t>
                      </a:r>
                    </a:p>
                    <a:p>
                      <a:pPr marL="0" indent="0">
                        <a:buNone/>
                      </a:pPr>
                      <a:r>
                        <a:rPr lang="hr-HR" dirty="0">
                          <a:solidFill>
                            <a:schemeClr val="tx1"/>
                          </a:solidFill>
                        </a:rPr>
                        <a:t>Točan datum zaprimanja dokumenata dolaskom u školu objavljuje se na mrežnim stranicama i oglasnim pločama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b="1" dirty="0"/>
                    </a:p>
                    <a:p>
                      <a:pPr algn="ctr"/>
                      <a:endParaRPr lang="hr-HR" b="1" dirty="0">
                        <a:solidFill>
                          <a:srgbClr val="FF0066"/>
                        </a:solidFill>
                      </a:endParaRPr>
                    </a:p>
                    <a:p>
                      <a:pPr algn="ctr"/>
                      <a:r>
                        <a:rPr lang="hr-HR" b="1" dirty="0">
                          <a:solidFill>
                            <a:srgbClr val="FF0066"/>
                          </a:solidFill>
                        </a:rPr>
                        <a:t>7.7.-9.7.2023.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570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3249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>
                <a:solidFill>
                  <a:srgbClr val="00B45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NATJEČAJ ZA UPIS UČENIKA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150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dirty="0"/>
          </a:p>
          <a:p>
            <a:r>
              <a:rPr lang="hr-HR" dirty="0"/>
              <a:t>objavljuje se najkasnije </a:t>
            </a:r>
            <a:r>
              <a:rPr lang="hr-HR" b="1" dirty="0">
                <a:solidFill>
                  <a:srgbClr val="FF0066"/>
                </a:solidFill>
              </a:rPr>
              <a:t>do 20. lipnja 2025. godine</a:t>
            </a:r>
            <a:r>
              <a:rPr lang="hr-HR" b="1" dirty="0"/>
              <a:t> </a:t>
            </a:r>
            <a:r>
              <a:rPr lang="hr-HR" dirty="0"/>
              <a:t>na mrežnim stranicama srednje škole i osnivača </a:t>
            </a:r>
          </a:p>
          <a:p>
            <a:r>
              <a:rPr lang="hr-HR" dirty="0"/>
              <a:t>SADRŽI: sve kriterije i uvjete upisa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65536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>
                <a:solidFill>
                  <a:srgbClr val="00B45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UPIS UČENIKA U SREDNJU ŠKOLU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603664"/>
            <a:ext cx="10515600" cy="4889211"/>
          </a:xfrm>
        </p:spPr>
        <p:txBody>
          <a:bodyPr>
            <a:normAutofit/>
          </a:bodyPr>
          <a:lstStyle/>
          <a:p>
            <a:endParaRPr lang="hr-HR" dirty="0"/>
          </a:p>
          <a:p>
            <a:r>
              <a:rPr lang="hr-HR" dirty="0"/>
              <a:t>tek kada je </a:t>
            </a:r>
            <a:r>
              <a:rPr lang="hr-HR" dirty="0">
                <a:solidFill>
                  <a:srgbClr val="FF0066"/>
                </a:solidFill>
              </a:rPr>
              <a:t>sva dokumentacija (i potpisana upisnica) dostavljena </a:t>
            </a:r>
            <a:r>
              <a:rPr lang="hr-HR" dirty="0"/>
              <a:t>srednjoj školi učenik je upisan u srednju školu</a:t>
            </a:r>
          </a:p>
          <a:p>
            <a:r>
              <a:rPr lang="hr-HR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ako učenik ne dostavi svu traženu dokumentaciju </a:t>
            </a:r>
            <a:r>
              <a:rPr lang="hr-HR" kern="100" dirty="0">
                <a:solidFill>
                  <a:srgbClr val="FF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GUBI PRAVO UPISA </a:t>
            </a:r>
            <a:r>
              <a:rPr lang="hr-HR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ljetnom roku te se prijavljuje na jesenski rok za ona zanimanja gdje ostane slobodnih mjesta</a:t>
            </a:r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38595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40976" y="1027767"/>
            <a:ext cx="10515600" cy="5256492"/>
          </a:xfrm>
        </p:spPr>
        <p:txBody>
          <a:bodyPr>
            <a:normAutofit/>
          </a:bodyPr>
          <a:lstStyle/>
          <a:p>
            <a:pPr lvl="1"/>
            <a:r>
              <a:rPr lang="hr-HR" sz="2800" dirty="0"/>
              <a:t>potvrdu školske liječnice o zdravstvenoj sposobnosti</a:t>
            </a:r>
          </a:p>
          <a:p>
            <a:pPr marL="457200" lvl="1" indent="0">
              <a:buNone/>
            </a:pPr>
            <a:r>
              <a:rPr lang="hr-HR" sz="3500" dirty="0">
                <a:solidFill>
                  <a:srgbClr val="FF0066"/>
                </a:solidFill>
              </a:rPr>
              <a:t>ILI </a:t>
            </a:r>
            <a:endParaRPr lang="hr-HR" dirty="0"/>
          </a:p>
          <a:p>
            <a:pPr lvl="1"/>
            <a:r>
              <a:rPr lang="hr-HR" sz="2800" dirty="0"/>
              <a:t>liječnička svjedodžba medicine rada</a:t>
            </a:r>
          </a:p>
          <a:p>
            <a:pPr marL="457200" lvl="1" indent="0">
              <a:buNone/>
            </a:pPr>
            <a:endParaRPr lang="hr-HR" dirty="0">
              <a:solidFill>
                <a:srgbClr val="FF0066"/>
              </a:solidFill>
            </a:endParaRPr>
          </a:p>
          <a:p>
            <a:pPr marL="457200" lvl="1" indent="0">
              <a:buNone/>
            </a:pPr>
            <a:r>
              <a:rPr lang="hr-HR" dirty="0">
                <a:solidFill>
                  <a:srgbClr val="FF0066"/>
                </a:solidFill>
              </a:rPr>
              <a:t>(zavisi što škola traži)</a:t>
            </a:r>
          </a:p>
          <a:p>
            <a:pPr marL="457200" lvl="1" indent="0">
              <a:buNone/>
            </a:pPr>
            <a:endParaRPr lang="hr-HR" dirty="0">
              <a:solidFill>
                <a:srgbClr val="FF0066"/>
              </a:solidFill>
            </a:endParaRPr>
          </a:p>
          <a:p>
            <a:r>
              <a:rPr lang="hr-HR" dirty="0"/>
              <a:t>ako u trenutku upisa kandidati nisu u mogućnosti dostaviti </a:t>
            </a:r>
            <a:r>
              <a:rPr lang="hr-HR" b="1" dirty="0">
                <a:solidFill>
                  <a:srgbClr val="00B451"/>
                </a:solidFill>
              </a:rPr>
              <a:t>liječničku svjedodžbu medicine rada</a:t>
            </a:r>
            <a:r>
              <a:rPr lang="hr-HR" dirty="0"/>
              <a:t>, pri upisu dostavljaju </a:t>
            </a:r>
            <a:r>
              <a:rPr lang="hr-HR" u="sng" dirty="0"/>
              <a:t>potvrdu obiteljskog liječnika</a:t>
            </a:r>
            <a:r>
              <a:rPr lang="hr-HR" dirty="0"/>
              <a:t>, </a:t>
            </a:r>
            <a:r>
              <a:rPr lang="hr-HR" dirty="0">
                <a:solidFill>
                  <a:srgbClr val="FF0066"/>
                </a:solidFill>
              </a:rPr>
              <a:t>a svjedodžbu medicine rada najkasnije do 30. rujna tekuće školske godine</a:t>
            </a:r>
          </a:p>
          <a:p>
            <a:endParaRPr lang="hr-HR" dirty="0">
              <a:solidFill>
                <a:srgbClr val="FF0066"/>
              </a:solidFill>
            </a:endParaRPr>
          </a:p>
          <a:p>
            <a:r>
              <a:rPr lang="hr-HR" sz="1800" i="1" dirty="0"/>
              <a:t>članak 24. Pravilnika o elementima i kriterijima</a:t>
            </a: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3528171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021976"/>
            <a:ext cx="10515600" cy="5154987"/>
          </a:xfrm>
        </p:spPr>
        <p:txBody>
          <a:bodyPr/>
          <a:lstStyle/>
          <a:p>
            <a:r>
              <a:rPr lang="hr-HR" dirty="0">
                <a:solidFill>
                  <a:srgbClr val="FF0066"/>
                </a:solidFill>
              </a:rPr>
              <a:t>programi obrazovanja za vezane obrte</a:t>
            </a:r>
          </a:p>
          <a:p>
            <a:pPr marL="0" indent="0">
              <a:buNone/>
            </a:pPr>
            <a:endParaRPr lang="hr-HR" dirty="0">
              <a:solidFill>
                <a:srgbClr val="FF0066"/>
              </a:solidFill>
            </a:endParaRPr>
          </a:p>
          <a:p>
            <a:pPr lvl="1"/>
            <a:r>
              <a:rPr lang="hr-HR" dirty="0"/>
              <a:t>kandidat je dužan pri upisu ili najkasnije do 30. rujna tekuće školske godine, dostaviti liječničku svjedodžbu medicine rada i sklopljen ugovor o naukovanju</a:t>
            </a:r>
          </a:p>
          <a:p>
            <a:pPr lvl="1"/>
            <a:endParaRPr lang="hr-HR" b="1" dirty="0"/>
          </a:p>
          <a:p>
            <a:pPr lvl="1"/>
            <a:r>
              <a:rPr lang="hr-HR" b="1" dirty="0"/>
              <a:t>UGOVOR O NAUKOVANJU</a:t>
            </a:r>
          </a:p>
          <a:p>
            <a:pPr lvl="2"/>
            <a:r>
              <a:rPr lang="hr-HR" dirty="0"/>
              <a:t>sklapaju licencirani obrtnik  i kandidat (roditelj/skrbnik)</a:t>
            </a:r>
          </a:p>
          <a:p>
            <a:pPr marL="914400" lvl="2" indent="0">
              <a:buNone/>
            </a:pPr>
            <a:endParaRPr lang="hr-HR" dirty="0"/>
          </a:p>
          <a:p>
            <a:pPr lvl="1"/>
            <a:r>
              <a:rPr lang="hr-HR" dirty="0"/>
              <a:t>popis licenciranih obrtnika ili pravnih osoba s brojem slobodnih mjesta – putem aplikacije e-Naukovanje</a:t>
            </a:r>
          </a:p>
          <a:p>
            <a:pPr lvl="1"/>
            <a:endParaRPr lang="hr-HR" sz="2400" i="1" dirty="0"/>
          </a:p>
          <a:p>
            <a:pPr marL="457200" lvl="1" indent="0">
              <a:buNone/>
            </a:pPr>
            <a:endParaRPr lang="hr-HR" sz="2400" i="1" dirty="0"/>
          </a:p>
          <a:p>
            <a:pPr lvl="1"/>
            <a:r>
              <a:rPr lang="hr-HR" sz="1800" i="1" dirty="0"/>
              <a:t>članak 26. Pravilnika o elementima i kriterijima</a:t>
            </a:r>
            <a:endParaRPr lang="hr-HR" sz="1800" dirty="0"/>
          </a:p>
          <a:p>
            <a:pPr marL="457200" lvl="1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457193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645459"/>
            <a:ext cx="10515600" cy="5531504"/>
          </a:xfrm>
        </p:spPr>
        <p:txBody>
          <a:bodyPr/>
          <a:lstStyle/>
          <a:p>
            <a:endParaRPr lang="hr-HR" dirty="0"/>
          </a:p>
          <a:p>
            <a:r>
              <a:rPr lang="hr-HR" dirty="0">
                <a:solidFill>
                  <a:srgbClr val="FF0066"/>
                </a:solidFill>
              </a:rPr>
              <a:t>programi obrazovanja kod kojih je potrebna provjera sklonosti i sposobnosti</a:t>
            </a:r>
          </a:p>
          <a:p>
            <a:pPr marL="0" indent="0">
              <a:buNone/>
            </a:pPr>
            <a:endParaRPr lang="hr-HR" dirty="0"/>
          </a:p>
          <a:p>
            <a:pPr lvl="1">
              <a:lnSpc>
                <a:spcPct val="150000"/>
              </a:lnSpc>
            </a:pPr>
            <a:r>
              <a:rPr lang="hr-HR" dirty="0"/>
              <a:t>potrebna odrađena tjelesna, glasovna i slična spretnost ili sposobnost – provedba provjere sklonosti i sposobnosti kandidata</a:t>
            </a:r>
          </a:p>
          <a:p>
            <a:pPr lvl="1">
              <a:lnSpc>
                <a:spcPct val="150000"/>
              </a:lnSpc>
            </a:pPr>
            <a:r>
              <a:rPr lang="hr-HR" dirty="0"/>
              <a:t>kandidat ostvaruje ocjenu „položio” ili „nije položio”</a:t>
            </a:r>
          </a:p>
          <a:p>
            <a:pPr lvl="1">
              <a:lnSpc>
                <a:spcPct val="150000"/>
              </a:lnSpc>
            </a:pPr>
            <a:r>
              <a:rPr lang="hr-HR" dirty="0"/>
              <a:t>od 30.6. do 3. 7. 2025.</a:t>
            </a:r>
          </a:p>
          <a:p>
            <a:pPr lvl="1">
              <a:lnSpc>
                <a:spcPct val="150000"/>
              </a:lnSpc>
            </a:pPr>
            <a:endParaRPr lang="hr-HR" dirty="0"/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članak 27. Pravilnika o elementima i kriterijima</a:t>
            </a:r>
            <a:endParaRPr kumimoji="0" lang="hr-H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63179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>
                <a:solidFill>
                  <a:srgbClr val="00B45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DOKUMENTI ZA UPIS U I. RAZRED SREDNJE ŠKOLE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548534"/>
            <a:ext cx="10515600" cy="52032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dirty="0"/>
          </a:p>
          <a:p>
            <a:r>
              <a:rPr lang="hr-HR" dirty="0">
                <a:solidFill>
                  <a:srgbClr val="FF0066"/>
                </a:solidFill>
                <a:hlinkClick r:id="rId2"/>
              </a:rPr>
              <a:t>ODLUKA</a:t>
            </a:r>
            <a:r>
              <a:rPr lang="hr-HR" dirty="0">
                <a:hlinkClick r:id="rId2"/>
              </a:rPr>
              <a:t> o upisu učenika u I. razred srednje škole u školskoj godini 2025./2026.</a:t>
            </a:r>
            <a:endParaRPr lang="hr-HR" dirty="0"/>
          </a:p>
          <a:p>
            <a:pPr lvl="1"/>
            <a:r>
              <a:rPr lang="hr-HR" i="1" dirty="0"/>
              <a:t>Utvrđuje postupak i način upisa učenika, broj upisnih mjesta u razrednim odjelima, rokove za prijavu i upis te ostale uvjete i postupke</a:t>
            </a:r>
          </a:p>
          <a:p>
            <a:pPr marL="457200" lvl="1" indent="0">
              <a:buNone/>
            </a:pPr>
            <a:endParaRPr lang="hr-HR" dirty="0"/>
          </a:p>
          <a:p>
            <a:r>
              <a:rPr lang="hr-HR" dirty="0">
                <a:solidFill>
                  <a:srgbClr val="FF0066"/>
                </a:solidFill>
                <a:hlinkClick r:id="rId3"/>
              </a:rPr>
              <a:t>PRAVILNIK </a:t>
            </a:r>
            <a:r>
              <a:rPr lang="hr-HR" dirty="0">
                <a:hlinkClick r:id="rId3"/>
              </a:rPr>
              <a:t>o elementima i kriterijima za izbor kandidata za upis u I. razred srednje škole</a:t>
            </a:r>
            <a:endParaRPr lang="hr-HR" dirty="0"/>
          </a:p>
          <a:p>
            <a:pPr lvl="1"/>
            <a:r>
              <a:rPr lang="hr-HR" i="1" dirty="0"/>
              <a:t>Utvrđuje zajednički, dodatan i poseban element i kriterije za izbor kandidata</a:t>
            </a:r>
          </a:p>
          <a:p>
            <a:pPr lvl="1"/>
            <a:r>
              <a:rPr lang="hr-HR" dirty="0"/>
              <a:t>PRILOG: popis predmeta posebno važnih za upis</a:t>
            </a:r>
          </a:p>
        </p:txBody>
      </p:sp>
    </p:spTree>
    <p:extLst>
      <p:ext uri="{BB962C8B-B14F-4D97-AF65-F5344CB8AC3E}">
        <p14:creationId xmlns:p14="http://schemas.microsoft.com/office/powerpoint/2010/main" val="4034943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6330"/>
          </a:xfrm>
        </p:spPr>
        <p:txBody>
          <a:bodyPr/>
          <a:lstStyle/>
          <a:p>
            <a:pPr algn="ctr"/>
            <a:r>
              <a:rPr lang="hr-HR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ELEMENTI VREDNOVANJA I UTVRĐIVANJE UKUPNOG REZULTATA KANDIDATA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2309091"/>
            <a:ext cx="10515600" cy="3380509"/>
          </a:xfrm>
        </p:spPr>
        <p:txBody>
          <a:bodyPr/>
          <a:lstStyle/>
          <a:p>
            <a:pPr marL="0" indent="0" algn="ctr">
              <a:buNone/>
            </a:pPr>
            <a:endParaRPr lang="hr-HR" dirty="0">
              <a:solidFill>
                <a:srgbClr val="FF0066"/>
              </a:solidFill>
            </a:endParaRPr>
          </a:p>
          <a:p>
            <a:pPr marL="0" indent="0" algn="ctr">
              <a:buNone/>
            </a:pPr>
            <a:endParaRPr lang="hr-HR" dirty="0">
              <a:solidFill>
                <a:srgbClr val="FF0066"/>
              </a:solidFill>
            </a:endParaRPr>
          </a:p>
          <a:p>
            <a:pPr marL="0" indent="0" algn="ctr">
              <a:buNone/>
            </a:pPr>
            <a:r>
              <a:rPr lang="hr-HR" dirty="0">
                <a:solidFill>
                  <a:srgbClr val="FF0066"/>
                </a:solidFill>
              </a:rPr>
              <a:t>ZAJEDNIČKI + DODATAN + POSEBAN ELEMENT </a:t>
            </a:r>
          </a:p>
          <a:p>
            <a:pPr marL="0" indent="0" algn="ctr">
              <a:buNone/>
            </a:pPr>
            <a:r>
              <a:rPr lang="hr-HR" dirty="0"/>
              <a:t>=</a:t>
            </a:r>
          </a:p>
          <a:p>
            <a:pPr marL="0" indent="0" algn="ctr">
              <a:buNone/>
            </a:pPr>
            <a:r>
              <a:rPr lang="hr-HR" b="1" dirty="0">
                <a:solidFill>
                  <a:srgbClr val="00B050"/>
                </a:solidFill>
              </a:rPr>
              <a:t>UKUPAN BROJ BODOVA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130539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62000" y="365125"/>
            <a:ext cx="10591800" cy="2691840"/>
          </a:xfrm>
        </p:spPr>
        <p:txBody>
          <a:bodyPr/>
          <a:lstStyle/>
          <a:p>
            <a:pPr algn="ctr"/>
            <a:r>
              <a:rPr lang="hr-HR" b="1" dirty="0">
                <a:solidFill>
                  <a:srgbClr val="00B45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ZAJEDNIČKI ELEMENT</a:t>
            </a:r>
            <a:b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BODOVA</a:t>
            </a: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6842526"/>
              </p:ext>
            </p:extLst>
          </p:nvPr>
        </p:nvGraphicFramePr>
        <p:xfrm>
          <a:off x="2612260" y="2830452"/>
          <a:ext cx="7222839" cy="28691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07613">
                  <a:extLst>
                    <a:ext uri="{9D8B030D-6E8A-4147-A177-3AD203B41FA5}">
                      <a16:colId xmlns:a16="http://schemas.microsoft.com/office/drawing/2014/main" val="1010753294"/>
                    </a:ext>
                  </a:extLst>
                </a:gridCol>
                <a:gridCol w="2407613">
                  <a:extLst>
                    <a:ext uri="{9D8B030D-6E8A-4147-A177-3AD203B41FA5}">
                      <a16:colId xmlns:a16="http://schemas.microsoft.com/office/drawing/2014/main" val="3299691246"/>
                    </a:ext>
                  </a:extLst>
                </a:gridCol>
                <a:gridCol w="2407613">
                  <a:extLst>
                    <a:ext uri="{9D8B030D-6E8A-4147-A177-3AD203B41FA5}">
                      <a16:colId xmlns:a16="http://schemas.microsoft.com/office/drawing/2014/main" val="1871465924"/>
                    </a:ext>
                  </a:extLst>
                </a:gridCol>
              </a:tblGrid>
              <a:tr h="864322">
                <a:tc>
                  <a:txBody>
                    <a:bodyPr/>
                    <a:lstStyle/>
                    <a:p>
                      <a:r>
                        <a:rPr lang="hr-HR" dirty="0"/>
                        <a:t>RAZRED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OPĆI PROSJEK NA DVIJE DECIMALE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UKUPAN  BROJ BODOVA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861739"/>
                  </a:ext>
                </a:extLst>
              </a:tr>
              <a:tr h="501219">
                <a:tc>
                  <a:txBody>
                    <a:bodyPr/>
                    <a:lstStyle/>
                    <a:p>
                      <a:r>
                        <a:rPr lang="hr-HR" dirty="0"/>
                        <a:t>PETI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5,00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endParaRPr lang="hr-HR" b="1" dirty="0"/>
                    </a:p>
                    <a:p>
                      <a:pPr algn="ctr"/>
                      <a:endParaRPr lang="hr-HR" b="1" dirty="0"/>
                    </a:p>
                    <a:p>
                      <a:pPr algn="ctr"/>
                      <a:endParaRPr lang="hr-HR" b="1" dirty="0"/>
                    </a:p>
                    <a:p>
                      <a:pPr algn="ctr"/>
                      <a:r>
                        <a:rPr lang="hr-HR" b="1" dirty="0"/>
                        <a:t>20,00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21685"/>
                  </a:ext>
                </a:extLst>
              </a:tr>
              <a:tr h="501219">
                <a:tc>
                  <a:txBody>
                    <a:bodyPr/>
                    <a:lstStyle/>
                    <a:p>
                      <a:r>
                        <a:rPr lang="hr-HR" dirty="0"/>
                        <a:t>ŠESTI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5,00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259215"/>
                  </a:ext>
                </a:extLst>
              </a:tr>
              <a:tr h="501219">
                <a:tc>
                  <a:txBody>
                    <a:bodyPr/>
                    <a:lstStyle/>
                    <a:p>
                      <a:r>
                        <a:rPr lang="hr-HR" dirty="0"/>
                        <a:t>SEDMI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5,00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656275"/>
                  </a:ext>
                </a:extLst>
              </a:tr>
              <a:tr h="501219">
                <a:tc>
                  <a:txBody>
                    <a:bodyPr/>
                    <a:lstStyle/>
                    <a:p>
                      <a:r>
                        <a:rPr lang="hr-HR" dirty="0"/>
                        <a:t>OSMI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5,00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7587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24810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 BODOVA</a:t>
            </a: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3043599"/>
              </p:ext>
            </p:extLst>
          </p:nvPr>
        </p:nvGraphicFramePr>
        <p:xfrm>
          <a:off x="766619" y="1991880"/>
          <a:ext cx="10845799" cy="40487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07633">
                  <a:extLst>
                    <a:ext uri="{9D8B030D-6E8A-4147-A177-3AD203B41FA5}">
                      <a16:colId xmlns:a16="http://schemas.microsoft.com/office/drawing/2014/main" val="1654324865"/>
                    </a:ext>
                  </a:extLst>
                </a:gridCol>
                <a:gridCol w="1807633">
                  <a:extLst>
                    <a:ext uri="{9D8B030D-6E8A-4147-A177-3AD203B41FA5}">
                      <a16:colId xmlns:a16="http://schemas.microsoft.com/office/drawing/2014/main" val="2140647115"/>
                    </a:ext>
                  </a:extLst>
                </a:gridCol>
                <a:gridCol w="1264629">
                  <a:extLst>
                    <a:ext uri="{9D8B030D-6E8A-4147-A177-3AD203B41FA5}">
                      <a16:colId xmlns:a16="http://schemas.microsoft.com/office/drawing/2014/main" val="3565046043"/>
                    </a:ext>
                  </a:extLst>
                </a:gridCol>
                <a:gridCol w="2350638">
                  <a:extLst>
                    <a:ext uri="{9D8B030D-6E8A-4147-A177-3AD203B41FA5}">
                      <a16:colId xmlns:a16="http://schemas.microsoft.com/office/drawing/2014/main" val="2402776913"/>
                    </a:ext>
                  </a:extLst>
                </a:gridCol>
                <a:gridCol w="1807633">
                  <a:extLst>
                    <a:ext uri="{9D8B030D-6E8A-4147-A177-3AD203B41FA5}">
                      <a16:colId xmlns:a16="http://schemas.microsoft.com/office/drawing/2014/main" val="2409757876"/>
                    </a:ext>
                  </a:extLst>
                </a:gridCol>
                <a:gridCol w="1807633">
                  <a:extLst>
                    <a:ext uri="{9D8B030D-6E8A-4147-A177-3AD203B41FA5}">
                      <a16:colId xmlns:a16="http://schemas.microsoft.com/office/drawing/2014/main" val="3941223147"/>
                    </a:ext>
                  </a:extLst>
                </a:gridCol>
              </a:tblGrid>
              <a:tr h="2071744">
                <a:tc>
                  <a:txBody>
                    <a:bodyPr/>
                    <a:lstStyle/>
                    <a:p>
                      <a:pPr algn="l"/>
                      <a:endParaRPr lang="hr-HR" sz="1600" dirty="0"/>
                    </a:p>
                    <a:p>
                      <a:pPr algn="l"/>
                      <a:endParaRPr lang="hr-HR" sz="1600" dirty="0"/>
                    </a:p>
                    <a:p>
                      <a:pPr algn="l"/>
                      <a:r>
                        <a:rPr lang="hr-HR" sz="1600" dirty="0"/>
                        <a:t>RAZRED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6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6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/>
                        <a:t>OPĆI PROSJEK NA DVIJE DECIMALE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hr-HR" sz="1600" dirty="0"/>
                    </a:p>
                    <a:p>
                      <a:pPr algn="l"/>
                      <a:r>
                        <a:rPr lang="hr-HR" sz="1600" dirty="0"/>
                        <a:t>BROJ BODOVA</a:t>
                      </a:r>
                    </a:p>
                    <a:p>
                      <a:pPr algn="l"/>
                      <a:r>
                        <a:rPr lang="hr-HR" sz="1600" dirty="0"/>
                        <a:t>OPĆI</a:t>
                      </a:r>
                      <a:r>
                        <a:rPr lang="hr-HR" sz="1600" baseline="0" dirty="0"/>
                        <a:t> PROSJEK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hr-HR" sz="1600" dirty="0"/>
                    </a:p>
                    <a:p>
                      <a:pPr algn="l"/>
                      <a:r>
                        <a:rPr lang="hr-HR" sz="1600" dirty="0"/>
                        <a:t>ZAKLJUČNE OCJENE IZ HRVATSKOG JEZIKA, MATEMATIKE I ENGLESKOG</a:t>
                      </a:r>
                      <a:r>
                        <a:rPr lang="hr-HR" sz="1600" baseline="0" dirty="0"/>
                        <a:t> JEZIKA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hr-HR" sz="1600" dirty="0"/>
                    </a:p>
                    <a:p>
                      <a:pPr algn="l"/>
                      <a:endParaRPr lang="hr-HR" sz="1600" dirty="0"/>
                    </a:p>
                    <a:p>
                      <a:pPr algn="l"/>
                      <a:r>
                        <a:rPr lang="hr-HR" sz="1600" dirty="0"/>
                        <a:t>BROJ BODOVA  HJ, MAT I EJ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6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/>
                        <a:t>UKUPAN BROJ BODOVA: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/>
                        <a:t>BROJ BODOVA OPĆI PROSJEK + HJ, MAT I EJ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0091632"/>
                  </a:ext>
                </a:extLst>
              </a:tr>
              <a:tr h="494240">
                <a:tc>
                  <a:txBody>
                    <a:bodyPr/>
                    <a:lstStyle/>
                    <a:p>
                      <a:pPr algn="l"/>
                      <a:r>
                        <a:rPr lang="hr-HR" dirty="0"/>
                        <a:t>PETI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dirty="0"/>
                        <a:t>5,00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l"/>
                      <a:endParaRPr lang="hr-HR" b="1" dirty="0"/>
                    </a:p>
                    <a:p>
                      <a:pPr algn="l"/>
                      <a:endParaRPr lang="hr-HR" b="1" dirty="0"/>
                    </a:p>
                    <a:p>
                      <a:pPr algn="l"/>
                      <a:endParaRPr lang="hr-HR" b="1" dirty="0"/>
                    </a:p>
                    <a:p>
                      <a:pPr algn="l"/>
                      <a:r>
                        <a:rPr lang="hr-HR" b="1" dirty="0"/>
                        <a:t>20,00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hr-HR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l"/>
                      <a:endParaRPr lang="hr-HR" b="1" dirty="0"/>
                    </a:p>
                    <a:p>
                      <a:pPr algn="l"/>
                      <a:endParaRPr lang="hr-HR" b="1" dirty="0"/>
                    </a:p>
                    <a:p>
                      <a:pPr algn="l"/>
                      <a:r>
                        <a:rPr lang="hr-HR" b="1" dirty="0"/>
                        <a:t>20,00 + 30,00 = 50,00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955928"/>
                  </a:ext>
                </a:extLst>
              </a:tr>
              <a:tr h="494240">
                <a:tc>
                  <a:txBody>
                    <a:bodyPr/>
                    <a:lstStyle/>
                    <a:p>
                      <a:pPr algn="l"/>
                      <a:r>
                        <a:rPr lang="hr-HR" dirty="0"/>
                        <a:t>ŠESTI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dirty="0"/>
                        <a:t>5,00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hr-H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068812"/>
                  </a:ext>
                </a:extLst>
              </a:tr>
              <a:tr h="494240">
                <a:tc>
                  <a:txBody>
                    <a:bodyPr/>
                    <a:lstStyle/>
                    <a:p>
                      <a:pPr algn="l"/>
                      <a:r>
                        <a:rPr lang="hr-HR" dirty="0"/>
                        <a:t>SEDMI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dirty="0"/>
                        <a:t>5,00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dirty="0"/>
                        <a:t>5,00;5,00;5,00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hr-HR" b="1" dirty="0"/>
                        <a:t>30,00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0394743"/>
                  </a:ext>
                </a:extLst>
              </a:tr>
              <a:tr h="494240">
                <a:tc>
                  <a:txBody>
                    <a:bodyPr/>
                    <a:lstStyle/>
                    <a:p>
                      <a:pPr algn="l"/>
                      <a:r>
                        <a:rPr lang="hr-HR" dirty="0"/>
                        <a:t>OSMI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dirty="0"/>
                        <a:t>5,00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dirty="0"/>
                        <a:t>5,00;5,00;5,00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3656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04750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80 BODOVA</a:t>
            </a: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0640596"/>
              </p:ext>
            </p:extLst>
          </p:nvPr>
        </p:nvGraphicFramePr>
        <p:xfrm>
          <a:off x="2530763" y="1902691"/>
          <a:ext cx="7324437" cy="8497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836" y="3202927"/>
            <a:ext cx="4477588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Pravokutnik 6"/>
          <p:cNvSpPr/>
          <p:nvPr/>
        </p:nvSpPr>
        <p:spPr>
          <a:xfrm>
            <a:off x="6022108" y="3713017"/>
            <a:ext cx="595745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/>
              <a:t>30,00 bodova računaju se </a:t>
            </a:r>
            <a:r>
              <a:rPr lang="hr-HR" sz="2400" b="1" dirty="0">
                <a:solidFill>
                  <a:srgbClr val="FF0066"/>
                </a:solidFill>
              </a:rPr>
              <a:t>tri nastavna predmeta </a:t>
            </a:r>
            <a:r>
              <a:rPr lang="hr-HR" sz="2400" dirty="0"/>
              <a:t>u 7. i 8. razredu koji su posebno važni za upis (2 propisana </a:t>
            </a:r>
            <a:r>
              <a:rPr lang="hr-HR" sz="2400" i="1" dirty="0">
                <a:solidFill>
                  <a:srgbClr val="FF0066"/>
                </a:solidFill>
                <a:hlinkClick r:id="rId8"/>
              </a:rPr>
              <a:t>Popisom predmeta posebno važnih za upis</a:t>
            </a:r>
            <a:r>
              <a:rPr lang="hr-HR" sz="2400" dirty="0"/>
              <a:t>, a 1 samostalno određuje srednja škola)</a:t>
            </a:r>
          </a:p>
        </p:txBody>
      </p:sp>
    </p:spTree>
    <p:extLst>
      <p:ext uri="{BB962C8B-B14F-4D97-AF65-F5344CB8AC3E}">
        <p14:creationId xmlns:p14="http://schemas.microsoft.com/office/powerpoint/2010/main" val="6785545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>
                <a:solidFill>
                  <a:srgbClr val="00B45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DODATNI ELEMENT VREDNOVANJA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69623"/>
          </a:xfrm>
        </p:spPr>
        <p:txBody>
          <a:bodyPr>
            <a:normAutofit fontScale="62500" lnSpcReduction="20000"/>
          </a:bodyPr>
          <a:lstStyle/>
          <a:p>
            <a:r>
              <a:rPr lang="hr-HR" sz="5100" dirty="0">
                <a:solidFill>
                  <a:srgbClr val="FF0066"/>
                </a:solidFill>
              </a:rPr>
              <a:t>vrednovanje sposobnosti, darovitosti i znanja kandidata</a:t>
            </a:r>
          </a:p>
          <a:p>
            <a:pPr marL="0" indent="0">
              <a:buNone/>
            </a:pPr>
            <a:endParaRPr lang="hr-HR" sz="5100" dirty="0">
              <a:solidFill>
                <a:srgbClr val="FF0066"/>
              </a:solidFill>
            </a:endParaRPr>
          </a:p>
          <a:p>
            <a:r>
              <a:rPr lang="hr-HR" sz="3600" dirty="0"/>
              <a:t>provjera posebnih znanja kandidata </a:t>
            </a:r>
            <a:r>
              <a:rPr lang="hr-HR" sz="3600" i="1" dirty="0"/>
              <a:t>(članak 9. Pravilnika o elementima i kriterijima)</a:t>
            </a:r>
          </a:p>
          <a:p>
            <a:r>
              <a:rPr lang="hr-HR" sz="3600" dirty="0"/>
              <a:t>vrednovanje uspjeha radi upisa u programe likovne umjetnosti i dizajna </a:t>
            </a:r>
            <a:r>
              <a:rPr lang="hr-HR" sz="3600" i="1" dirty="0"/>
              <a:t>(članak 10. Pravilnika)</a:t>
            </a:r>
          </a:p>
          <a:p>
            <a:r>
              <a:rPr lang="hr-HR" sz="3600" dirty="0"/>
              <a:t>vrednovanje uspjeha radi upisa u programe glazbene umjetnosti </a:t>
            </a:r>
            <a:r>
              <a:rPr lang="hr-HR" sz="3600" i="1" dirty="0"/>
              <a:t>(članak 11. Pravilnika)</a:t>
            </a:r>
          </a:p>
          <a:p>
            <a:r>
              <a:rPr lang="hr-HR" sz="3600" dirty="0"/>
              <a:t>vrednovanje uspjeha za upis u programe plesne umjetnosti </a:t>
            </a:r>
            <a:r>
              <a:rPr lang="hr-HR" sz="3600" i="1" dirty="0"/>
              <a:t>(članak 12. Pravilnika)</a:t>
            </a:r>
          </a:p>
          <a:p>
            <a:r>
              <a:rPr lang="hr-HR" sz="3600" dirty="0"/>
              <a:t>vrednovanje uspjeha iznimno darovitih kandidata </a:t>
            </a:r>
            <a:r>
              <a:rPr lang="hr-HR" sz="3600" i="1" dirty="0"/>
              <a:t>(članak 13. Pravilnika)</a:t>
            </a:r>
          </a:p>
          <a:p>
            <a:r>
              <a:rPr lang="hr-HR" sz="3600" dirty="0"/>
              <a:t>vrednovanje uspjeha za upis u razredne odjele za sportaše </a:t>
            </a:r>
            <a:r>
              <a:rPr lang="hr-HR" sz="3600" i="1" dirty="0"/>
              <a:t>(članak 14. Pravilnika)</a:t>
            </a:r>
          </a:p>
          <a:p>
            <a:r>
              <a:rPr lang="hr-HR" sz="3600" dirty="0"/>
              <a:t>vrednovanje rezultata kandidata postignutih na natjecanjima iz znanja i u sportu </a:t>
            </a:r>
            <a:r>
              <a:rPr lang="hr-HR" sz="3600" i="1" dirty="0"/>
              <a:t>(članak 15., 16. i 17. Pravilnika)</a:t>
            </a:r>
          </a:p>
          <a:p>
            <a:r>
              <a:rPr lang="hr-HR" sz="3600" i="1" dirty="0">
                <a:solidFill>
                  <a:srgbClr val="FF0066"/>
                </a:solidFill>
              </a:rPr>
              <a:t>vrednuje se najpovoljnije pravo!!</a:t>
            </a:r>
          </a:p>
          <a:p>
            <a:endParaRPr lang="hr-HR" sz="3600" dirty="0">
              <a:solidFill>
                <a:srgbClr val="FF0066"/>
              </a:solidFill>
            </a:endParaRP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411146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>
                <a:solidFill>
                  <a:srgbClr val="00B45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POSEBAN ELEMENT VREDNOVANJA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3200" dirty="0">
                <a:solidFill>
                  <a:srgbClr val="FF0066"/>
                </a:solidFill>
              </a:rPr>
              <a:t>ostvaruje pravo na poseban element ako:</a:t>
            </a:r>
          </a:p>
          <a:p>
            <a:pPr marL="0" indent="0">
              <a:buNone/>
            </a:pPr>
            <a:endParaRPr lang="hr-HR" dirty="0"/>
          </a:p>
          <a:p>
            <a:pPr lvl="1"/>
            <a:r>
              <a:rPr lang="hr-HR" dirty="0"/>
              <a:t>ima zdravstvene teškoće</a:t>
            </a:r>
          </a:p>
          <a:p>
            <a:pPr marL="457200" lvl="1" indent="0">
              <a:buNone/>
            </a:pPr>
            <a:endParaRPr lang="hr-HR" dirty="0"/>
          </a:p>
          <a:p>
            <a:pPr lvl="1"/>
            <a:r>
              <a:rPr lang="hr-HR" dirty="0"/>
              <a:t>živi u otežanim uvjetima obrazovanja uzrokovanim nepovoljnim ekonomskim, socijalnim te odgojnim čimbenicima</a:t>
            </a:r>
          </a:p>
          <a:p>
            <a:pPr marL="457200" lvl="1" indent="0">
              <a:buNone/>
            </a:pPr>
            <a:endParaRPr lang="hr-HR" dirty="0"/>
          </a:p>
          <a:p>
            <a:pPr lvl="1"/>
            <a:r>
              <a:rPr lang="hr-HR" i="1" dirty="0"/>
              <a:t>članak 19., 20. i 21. Pravilnika</a:t>
            </a:r>
          </a:p>
          <a:p>
            <a:pPr lvl="1"/>
            <a:endParaRPr lang="hr-HR" dirty="0"/>
          </a:p>
          <a:p>
            <a:pPr lvl="1"/>
            <a:endParaRPr lang="hr-HR" dirty="0"/>
          </a:p>
          <a:p>
            <a:pPr marL="457200" lvl="1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477005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KANDIDATI S TEŠKOĆAMA U RAZVOJU ODNOSNO TEŽIM ZDRAVSTVENIM TEŠKOĆAMA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87611"/>
          </a:xfrm>
        </p:spPr>
        <p:txBody>
          <a:bodyPr>
            <a:normAutofit fontScale="92500" lnSpcReduction="10000"/>
          </a:bodyPr>
          <a:lstStyle/>
          <a:p>
            <a:r>
              <a:rPr lang="hr-HR" dirty="0"/>
              <a:t>završena osnovna škola prema rješenju Ureda o primjerenom obliku školovanja</a:t>
            </a:r>
          </a:p>
          <a:p>
            <a:r>
              <a:rPr lang="hr-HR" dirty="0"/>
              <a:t>rangiraju se na zasebnim ljestvicama poretka, temeljem bodova, u programima obrazovanja za koje posjeduju stručno mišljenje službe za profesionalno usmjeravanje HZZ-a</a:t>
            </a:r>
          </a:p>
          <a:p>
            <a:r>
              <a:rPr lang="hr-HR" dirty="0"/>
              <a:t>mora zadovoljiti na ispitu sposobnosti i darovitosti u školama u kojima je to uvjet za upis</a:t>
            </a:r>
          </a:p>
          <a:p>
            <a:r>
              <a:rPr lang="hr-HR" dirty="0"/>
              <a:t>pravo upisa u nekome programu ostvaruje onoliko kandidata koliko se u tome programu može upisati sukladno Državnom pedagoškom standardu</a:t>
            </a:r>
          </a:p>
          <a:p>
            <a:r>
              <a:rPr lang="hr-HR" dirty="0"/>
              <a:t>POTREBNA DOKUMENTACIJA:</a:t>
            </a:r>
          </a:p>
          <a:p>
            <a:pPr lvl="1"/>
            <a:r>
              <a:rPr lang="hr-HR" dirty="0">
                <a:solidFill>
                  <a:srgbClr val="FF0066"/>
                </a:solidFill>
              </a:rPr>
              <a:t>rješenje Ureda o primjerenom obliku školovanja</a:t>
            </a:r>
          </a:p>
          <a:p>
            <a:pPr lvl="1"/>
            <a:r>
              <a:rPr lang="hr-HR" dirty="0">
                <a:solidFill>
                  <a:srgbClr val="FF0066"/>
                </a:solidFill>
              </a:rPr>
              <a:t>stručno mišljenje Službe za profesionalno usmjeravanje pri HZZ-u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237090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56182"/>
          </a:xfrm>
        </p:spPr>
        <p:txBody>
          <a:bodyPr/>
          <a:lstStyle/>
          <a:p>
            <a:r>
              <a:rPr lang="hr-HR" b="1" dirty="0">
                <a:solidFill>
                  <a:srgbClr val="00B45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</a:t>
            </a:r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>
          <a:xfrm>
            <a:off x="1524000" y="3205018"/>
            <a:ext cx="9144000" cy="1477818"/>
          </a:xfrm>
        </p:spPr>
        <p:txBody>
          <a:bodyPr>
            <a:normAutofit/>
          </a:bodyPr>
          <a:lstStyle/>
          <a:p>
            <a:endParaRPr lang="hr-HR" sz="4400" b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sz="4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SRETNO </a:t>
            </a:r>
            <a:r>
              <a:rPr lang="hr-HR" sz="4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 </a:t>
            </a:r>
            <a:endParaRPr lang="hr-HR" sz="4400" b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02408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997527"/>
            <a:ext cx="10515600" cy="5179436"/>
          </a:xfrm>
        </p:spPr>
        <p:txBody>
          <a:bodyPr/>
          <a:lstStyle/>
          <a:p>
            <a:endParaRPr lang="hr-HR" dirty="0"/>
          </a:p>
          <a:p>
            <a:r>
              <a:rPr lang="hr-HR" dirty="0"/>
              <a:t>učenici se prijavljuju i upisuju u I. razred srednje škole preko mrežne stranice Nacionalnog informacijskog sustava prijava i upisa u srednje škole</a:t>
            </a:r>
          </a:p>
          <a:p>
            <a:endParaRPr lang="hr-HR" dirty="0"/>
          </a:p>
          <a:p>
            <a:r>
              <a:rPr lang="hr-HR" dirty="0"/>
              <a:t>upisi.hr </a:t>
            </a:r>
            <a:r>
              <a:rPr lang="hr-HR" dirty="0">
                <a:solidFill>
                  <a:srgbClr val="FF0066"/>
                </a:solidFill>
                <a:hlinkClick r:id="rId2"/>
              </a:rPr>
              <a:t>https://srednje.e-upisi.hr/#/</a:t>
            </a:r>
            <a:endParaRPr lang="hr-HR" dirty="0">
              <a:solidFill>
                <a:srgbClr val="FF0066"/>
              </a:solidFill>
            </a:endParaRP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CARNET-ova šifra</a:t>
            </a:r>
          </a:p>
          <a:p>
            <a:pPr marL="0" indent="0" algn="ctr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2422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D85E57F-32DA-B9F0-815E-7C00C43C3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>
                <a:solidFill>
                  <a:srgbClr val="00B45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POSLOVI ZA KANDIDATE (I RODITELJE)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1F3291F-83EA-E02E-7F80-9597F384C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hr-HR" dirty="0"/>
              <a:t>prijava programa </a:t>
            </a:r>
            <a:r>
              <a:rPr lang="hr-HR" dirty="0">
                <a:solidFill>
                  <a:srgbClr val="FF0066"/>
                </a:solidFill>
              </a:rPr>
              <a:t>(25.6.-4.7.)</a:t>
            </a:r>
          </a:p>
          <a:p>
            <a:pPr>
              <a:lnSpc>
                <a:spcPct val="150000"/>
              </a:lnSpc>
            </a:pPr>
            <a:r>
              <a:rPr lang="hr-HR" dirty="0"/>
              <a:t>unos dokumentacije za dodatne bodove </a:t>
            </a:r>
          </a:p>
          <a:p>
            <a:pPr>
              <a:lnSpc>
                <a:spcPct val="150000"/>
              </a:lnSpc>
            </a:pPr>
            <a:r>
              <a:rPr lang="hr-HR" dirty="0"/>
              <a:t>praćenje rasporeda</a:t>
            </a:r>
          </a:p>
          <a:p>
            <a:pPr>
              <a:lnSpc>
                <a:spcPct val="150000"/>
              </a:lnSpc>
            </a:pPr>
            <a:r>
              <a:rPr lang="hr-HR" dirty="0"/>
              <a:t>izlazak na dodatne provjere (ako su prijavljeni takvi programi) </a:t>
            </a:r>
          </a:p>
          <a:p>
            <a:pPr>
              <a:lnSpc>
                <a:spcPct val="150000"/>
              </a:lnSpc>
            </a:pPr>
            <a:r>
              <a:rPr lang="hr-HR" dirty="0"/>
              <a:t>praćenje ljestvica poretka – konačna </a:t>
            </a:r>
            <a:r>
              <a:rPr lang="hr-HR" dirty="0">
                <a:solidFill>
                  <a:srgbClr val="FF0066"/>
                </a:solidFill>
              </a:rPr>
              <a:t>(7.7.)</a:t>
            </a:r>
          </a:p>
          <a:p>
            <a:pPr>
              <a:lnSpc>
                <a:spcPct val="150000"/>
              </a:lnSpc>
            </a:pPr>
            <a:r>
              <a:rPr lang="hr-HR" dirty="0"/>
              <a:t>ispis i prijenos UPISNICE na sustav </a:t>
            </a:r>
            <a:r>
              <a:rPr lang="hr-HR" dirty="0">
                <a:solidFill>
                  <a:srgbClr val="FF0066"/>
                </a:solidFill>
              </a:rPr>
              <a:t>(7.7.-9.7.)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68262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230640F-75C3-7D12-88CA-A2F87295C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3272"/>
            <a:ext cx="10515600" cy="4351338"/>
          </a:xfrm>
        </p:spPr>
        <p:txBody>
          <a:bodyPr/>
          <a:lstStyle/>
          <a:p>
            <a:r>
              <a:rPr lang="hr-HR" dirty="0"/>
              <a:t>kandidat može prijaviti najviše </a:t>
            </a:r>
            <a:r>
              <a:rPr lang="hr-HR" dirty="0">
                <a:solidFill>
                  <a:srgbClr val="FF0066"/>
                </a:solidFill>
              </a:rPr>
              <a:t>6 odabira programa </a:t>
            </a:r>
            <a:r>
              <a:rPr lang="hr-HR" dirty="0"/>
              <a:t>obrazovanja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ljestvicu poretka slažete tako da na prvo mjesto postavite školu i program koji najviše želite upisati i tako redom sve do šestog mjesta,</a:t>
            </a:r>
          </a:p>
          <a:p>
            <a:endParaRPr lang="hr-HR" dirty="0"/>
          </a:p>
          <a:p>
            <a:r>
              <a:rPr lang="hr-HR" dirty="0"/>
              <a:t>program pored kojeg u stupcu ‘Najbolji odabir’ stoji zelena kvačica je program za koji kandidat trenutno ostvaruje pravo upisa</a:t>
            </a:r>
          </a:p>
        </p:txBody>
      </p:sp>
    </p:spTree>
    <p:extLst>
      <p:ext uri="{BB962C8B-B14F-4D97-AF65-F5344CB8AC3E}">
        <p14:creationId xmlns:p14="http://schemas.microsoft.com/office/powerpoint/2010/main" val="3184553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34BFE10-3A68-42C0-9306-C6B4AD9B0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>
                <a:solidFill>
                  <a:srgbClr val="00B45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POSTUPAK PREUZIMANJA I PRENOŠENJA UPISNICE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C4189DD-87FB-B539-969C-93587704F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r>
              <a:rPr lang="hr-HR" dirty="0">
                <a:ea typeface="Source Sans Pro" panose="020B0503030403020204" pitchFamily="34" charset="0"/>
              </a:rPr>
              <a:t>k</a:t>
            </a:r>
            <a:r>
              <a:rPr lang="en-US" dirty="0" err="1">
                <a:ea typeface="Source Sans Pro" panose="020B0503030403020204" pitchFamily="34" charset="0"/>
              </a:rPr>
              <a:t>andidat</a:t>
            </a:r>
            <a:r>
              <a:rPr lang="en-US" dirty="0">
                <a:ea typeface="Source Sans Pro" panose="020B0503030403020204" pitchFamily="34" charset="0"/>
              </a:rPr>
              <a:t> se </a:t>
            </a:r>
            <a:r>
              <a:rPr lang="en-US" dirty="0" err="1">
                <a:ea typeface="Source Sans Pro" panose="020B0503030403020204" pitchFamily="34" charset="0"/>
              </a:rPr>
              <a:t>prijavi</a:t>
            </a:r>
            <a:r>
              <a:rPr lang="en-US" dirty="0">
                <a:ea typeface="Source Sans Pro" panose="020B0503030403020204" pitchFamily="34" charset="0"/>
              </a:rPr>
              <a:t> </a:t>
            </a:r>
            <a:r>
              <a:rPr lang="en-US" dirty="0" err="1">
                <a:ea typeface="Source Sans Pro" panose="020B0503030403020204" pitchFamily="34" charset="0"/>
              </a:rPr>
              <a:t>na</a:t>
            </a:r>
            <a:r>
              <a:rPr lang="en-US" dirty="0">
                <a:ea typeface="Source Sans Pro" panose="020B0503030403020204" pitchFamily="34" charset="0"/>
              </a:rPr>
              <a:t> </a:t>
            </a:r>
            <a:r>
              <a:rPr lang="en-US" dirty="0">
                <a:ea typeface="Source Sans Pro" panose="020B0503030403020204" pitchFamily="34" charset="0"/>
                <a:hlinkClick r:id="rId2"/>
              </a:rPr>
              <a:t>https://srednje.e-upisi.hr</a:t>
            </a:r>
            <a:endParaRPr lang="hr-HR" dirty="0">
              <a:ea typeface="Source Sans Pro" panose="020B050303040302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hr-HR" dirty="0">
                <a:ea typeface="Source Sans Pro" panose="020B0503030403020204" pitchFamily="34" charset="0"/>
              </a:rPr>
              <a:t>g</a:t>
            </a:r>
            <a:r>
              <a:rPr lang="en-US" dirty="0" err="1">
                <a:ea typeface="Source Sans Pro" panose="020B0503030403020204" pitchFamily="34" charset="0"/>
              </a:rPr>
              <a:t>umb</a:t>
            </a:r>
            <a:r>
              <a:rPr lang="en-US" dirty="0">
                <a:ea typeface="Source Sans Pro" panose="020B0503030403020204" pitchFamily="34" charset="0"/>
              </a:rPr>
              <a:t> s </a:t>
            </a:r>
            <a:r>
              <a:rPr lang="en-US" dirty="0" err="1">
                <a:ea typeface="Source Sans Pro" panose="020B0503030403020204" pitchFamily="34" charset="0"/>
              </a:rPr>
              <a:t>poveznicom</a:t>
            </a:r>
            <a:r>
              <a:rPr lang="en-US" dirty="0">
                <a:ea typeface="Source Sans Pro" panose="020B0503030403020204" pitchFamily="34" charset="0"/>
              </a:rPr>
              <a:t> </a:t>
            </a:r>
            <a:r>
              <a:rPr lang="en-US" dirty="0" err="1">
                <a:solidFill>
                  <a:srgbClr val="FF0066"/>
                </a:solidFill>
                <a:ea typeface="Source Sans Pro" panose="020B0503030403020204" pitchFamily="34" charset="0"/>
              </a:rPr>
              <a:t>Upisnica</a:t>
            </a:r>
            <a:r>
              <a:rPr lang="en-US" dirty="0">
                <a:ea typeface="Source Sans Pro" panose="020B0503030403020204" pitchFamily="34" charset="0"/>
              </a:rPr>
              <a:t> </a:t>
            </a:r>
            <a:r>
              <a:rPr lang="en-US" dirty="0" err="1">
                <a:ea typeface="Source Sans Pro" panose="020B0503030403020204" pitchFamily="34" charset="0"/>
              </a:rPr>
              <a:t>pojavljuje</a:t>
            </a:r>
            <a:r>
              <a:rPr lang="en-US" dirty="0">
                <a:ea typeface="Source Sans Pro" panose="020B0503030403020204" pitchFamily="34" charset="0"/>
              </a:rPr>
              <a:t> se </a:t>
            </a:r>
            <a:r>
              <a:rPr lang="en-US" dirty="0" err="1">
                <a:ea typeface="Source Sans Pro" panose="020B0503030403020204" pitchFamily="34" charset="0"/>
              </a:rPr>
              <a:t>na</a:t>
            </a:r>
            <a:r>
              <a:rPr lang="en-US" dirty="0">
                <a:ea typeface="Source Sans Pro" panose="020B0503030403020204" pitchFamily="34" charset="0"/>
              </a:rPr>
              <a:t> </a:t>
            </a:r>
            <a:r>
              <a:rPr lang="en-US" dirty="0" err="1">
                <a:ea typeface="Source Sans Pro" panose="020B0503030403020204" pitchFamily="34" charset="0"/>
              </a:rPr>
              <a:t>kartici</a:t>
            </a:r>
            <a:r>
              <a:rPr lang="en-US" dirty="0">
                <a:ea typeface="Source Sans Pro" panose="020B0503030403020204" pitchFamily="34" charset="0"/>
              </a:rPr>
              <a:t> “Moji </a:t>
            </a:r>
            <a:r>
              <a:rPr lang="en-US" dirty="0" err="1">
                <a:ea typeface="Source Sans Pro" panose="020B0503030403020204" pitchFamily="34" charset="0"/>
              </a:rPr>
              <a:t>rezultati</a:t>
            </a:r>
            <a:r>
              <a:rPr lang="en-US" dirty="0">
                <a:ea typeface="Source Sans Pro" panose="020B0503030403020204" pitchFamily="34" charset="0"/>
              </a:rPr>
              <a:t>” </a:t>
            </a:r>
            <a:r>
              <a:rPr lang="en-US" dirty="0" err="1">
                <a:ea typeface="Source Sans Pro" panose="020B0503030403020204" pitchFamily="34" charset="0"/>
              </a:rPr>
              <a:t>nakon</a:t>
            </a:r>
            <a:r>
              <a:rPr lang="en-US" dirty="0">
                <a:ea typeface="Source Sans Pro" panose="020B0503030403020204" pitchFamily="34" charset="0"/>
              </a:rPr>
              <a:t> </a:t>
            </a:r>
            <a:r>
              <a:rPr lang="en-US" dirty="0" err="1">
                <a:ea typeface="Source Sans Pro" panose="020B0503030403020204" pitchFamily="34" charset="0"/>
              </a:rPr>
              <a:t>objave</a:t>
            </a:r>
            <a:r>
              <a:rPr lang="en-US" dirty="0">
                <a:ea typeface="Source Sans Pro" panose="020B0503030403020204" pitchFamily="34" charset="0"/>
              </a:rPr>
              <a:t> </a:t>
            </a:r>
            <a:r>
              <a:rPr lang="en-US" dirty="0" err="1">
                <a:ea typeface="Source Sans Pro" panose="020B0503030403020204" pitchFamily="34" charset="0"/>
              </a:rPr>
              <a:t>konačnih</a:t>
            </a:r>
            <a:r>
              <a:rPr lang="en-US" dirty="0">
                <a:ea typeface="Source Sans Pro" panose="020B0503030403020204" pitchFamily="34" charset="0"/>
              </a:rPr>
              <a:t> </a:t>
            </a:r>
            <a:r>
              <a:rPr lang="en-US" dirty="0" err="1">
                <a:ea typeface="Source Sans Pro" panose="020B0503030403020204" pitchFamily="34" charset="0"/>
              </a:rPr>
              <a:t>ljestvica</a:t>
            </a:r>
            <a:r>
              <a:rPr lang="en-US" dirty="0">
                <a:ea typeface="Source Sans Pro" panose="020B0503030403020204" pitchFamily="34" charset="0"/>
              </a:rPr>
              <a:t> </a:t>
            </a:r>
            <a:r>
              <a:rPr lang="en-US" dirty="0" err="1">
                <a:ea typeface="Source Sans Pro" panose="020B0503030403020204" pitchFamily="34" charset="0"/>
              </a:rPr>
              <a:t>poretka</a:t>
            </a:r>
            <a:r>
              <a:rPr lang="hr-HR" dirty="0">
                <a:ea typeface="Source Sans Pro" panose="020B0503030403020204" pitchFamily="34" charset="0"/>
              </a:rPr>
              <a:t> </a:t>
            </a:r>
            <a:r>
              <a:rPr lang="hr-HR" dirty="0">
                <a:solidFill>
                  <a:srgbClr val="FF0066"/>
                </a:solidFill>
                <a:ea typeface="Source Sans Pro" panose="020B0503030403020204" pitchFamily="34" charset="0"/>
              </a:rPr>
              <a:t>(</a:t>
            </a:r>
            <a:r>
              <a:rPr lang="en-US" dirty="0" err="1">
                <a:solidFill>
                  <a:srgbClr val="FF0066"/>
                </a:solidFill>
                <a:ea typeface="Source Sans Pro" panose="020B0503030403020204" pitchFamily="34" charset="0"/>
              </a:rPr>
              <a:t>jedini</a:t>
            </a:r>
            <a:r>
              <a:rPr lang="en-US" dirty="0">
                <a:solidFill>
                  <a:srgbClr val="FF0066"/>
                </a:solidFill>
                <a:ea typeface="Source Sans Pro" panose="020B0503030403020204" pitchFamily="34" charset="0"/>
              </a:rPr>
              <a:t> </a:t>
            </a:r>
            <a:r>
              <a:rPr lang="en-US" dirty="0" err="1">
                <a:solidFill>
                  <a:srgbClr val="FF0066"/>
                </a:solidFill>
                <a:ea typeface="Source Sans Pro" panose="020B0503030403020204" pitchFamily="34" charset="0"/>
              </a:rPr>
              <a:t>ispravni</a:t>
            </a:r>
            <a:r>
              <a:rPr lang="en-US" dirty="0">
                <a:solidFill>
                  <a:srgbClr val="FF0066"/>
                </a:solidFill>
                <a:ea typeface="Source Sans Pro" panose="020B0503030403020204" pitchFamily="34" charset="0"/>
              </a:rPr>
              <a:t> </a:t>
            </a:r>
            <a:r>
              <a:rPr lang="en-US" dirty="0" err="1">
                <a:solidFill>
                  <a:srgbClr val="FF0066"/>
                </a:solidFill>
                <a:ea typeface="Source Sans Pro" panose="020B0503030403020204" pitchFamily="34" charset="0"/>
              </a:rPr>
              <a:t>obrazac</a:t>
            </a:r>
            <a:r>
              <a:rPr lang="en-US" dirty="0">
                <a:solidFill>
                  <a:srgbClr val="FF0066"/>
                </a:solidFill>
                <a:ea typeface="Source Sans Pro" panose="020B0503030403020204" pitchFamily="34" charset="0"/>
              </a:rPr>
              <a:t> </a:t>
            </a:r>
            <a:r>
              <a:rPr lang="en-US" dirty="0" err="1">
                <a:solidFill>
                  <a:srgbClr val="FF0066"/>
                </a:solidFill>
                <a:ea typeface="Source Sans Pro" panose="020B0503030403020204" pitchFamily="34" charset="0"/>
              </a:rPr>
              <a:t>upisnice</a:t>
            </a:r>
            <a:r>
              <a:rPr lang="hr-HR" dirty="0">
                <a:solidFill>
                  <a:srgbClr val="FF0066"/>
                </a:solidFill>
                <a:ea typeface="Source Sans Pro" panose="020B0503030403020204" pitchFamily="34" charset="0"/>
              </a:rPr>
              <a:t>)</a:t>
            </a:r>
            <a:endParaRPr lang="hr-HR" dirty="0">
              <a:ea typeface="Source Sans Pro" panose="020B050303040302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hr-HR" dirty="0">
                <a:ea typeface="Source Sans Pro" panose="020B0503030403020204" pitchFamily="34" charset="0"/>
              </a:rPr>
              <a:t>r</a:t>
            </a:r>
            <a:r>
              <a:rPr lang="en-US" dirty="0" err="1">
                <a:ea typeface="Source Sans Pro" panose="020B0503030403020204" pitchFamily="34" charset="0"/>
              </a:rPr>
              <a:t>oditelj</a:t>
            </a:r>
            <a:r>
              <a:rPr lang="hr-HR" dirty="0">
                <a:ea typeface="Source Sans Pro" panose="020B0503030403020204" pitchFamily="34" charset="0"/>
              </a:rPr>
              <a:t> </a:t>
            </a:r>
            <a:r>
              <a:rPr lang="en-US" dirty="0" err="1">
                <a:ea typeface="Source Sans Pro" panose="020B0503030403020204" pitchFamily="34" charset="0"/>
              </a:rPr>
              <a:t>i</a:t>
            </a:r>
            <a:r>
              <a:rPr lang="en-US" dirty="0">
                <a:ea typeface="Source Sans Pro" panose="020B0503030403020204" pitchFamily="34" charset="0"/>
              </a:rPr>
              <a:t> </a:t>
            </a:r>
            <a:r>
              <a:rPr lang="en-US" dirty="0" err="1">
                <a:ea typeface="Source Sans Pro" panose="020B0503030403020204" pitchFamily="34" charset="0"/>
              </a:rPr>
              <a:t>kandidati</a:t>
            </a:r>
            <a:r>
              <a:rPr lang="en-US" dirty="0">
                <a:ea typeface="Source Sans Pro" panose="020B0503030403020204" pitchFamily="34" charset="0"/>
              </a:rPr>
              <a:t> </a:t>
            </a:r>
            <a:r>
              <a:rPr lang="en-US" dirty="0" err="1">
                <a:ea typeface="Source Sans Pro" panose="020B0503030403020204" pitchFamily="34" charset="0"/>
              </a:rPr>
              <a:t>preuzimaju</a:t>
            </a:r>
            <a:r>
              <a:rPr lang="en-US" dirty="0">
                <a:ea typeface="Source Sans Pro" panose="020B0503030403020204" pitchFamily="34" charset="0"/>
              </a:rPr>
              <a:t> </a:t>
            </a:r>
            <a:r>
              <a:rPr lang="en-US" dirty="0" err="1">
                <a:ea typeface="Source Sans Pro" panose="020B0503030403020204" pitchFamily="34" charset="0"/>
              </a:rPr>
              <a:t>upisnicu</a:t>
            </a:r>
            <a:r>
              <a:rPr lang="en-US" dirty="0">
                <a:ea typeface="Source Sans Pro" panose="020B0503030403020204" pitchFamily="34" charset="0"/>
              </a:rPr>
              <a:t>, </a:t>
            </a:r>
            <a:r>
              <a:rPr lang="en-US" dirty="0" err="1">
                <a:ea typeface="Source Sans Pro" panose="020B0503030403020204" pitchFamily="34" charset="0"/>
              </a:rPr>
              <a:t>ispisuju</a:t>
            </a:r>
            <a:r>
              <a:rPr lang="en-US" dirty="0">
                <a:ea typeface="Source Sans Pro" panose="020B0503030403020204" pitchFamily="34" charset="0"/>
              </a:rPr>
              <a:t> je </a:t>
            </a:r>
            <a:r>
              <a:rPr lang="en-US" dirty="0" err="1">
                <a:ea typeface="Source Sans Pro" panose="020B0503030403020204" pitchFamily="34" charset="0"/>
              </a:rPr>
              <a:t>i</a:t>
            </a:r>
            <a:r>
              <a:rPr lang="en-US" dirty="0">
                <a:ea typeface="Source Sans Pro" panose="020B0503030403020204" pitchFamily="34" charset="0"/>
              </a:rPr>
              <a:t> </a:t>
            </a:r>
            <a:r>
              <a:rPr lang="en-US" dirty="0" err="1">
                <a:ea typeface="Source Sans Pro" panose="020B0503030403020204" pitchFamily="34" charset="0"/>
              </a:rPr>
              <a:t>potpisuju</a:t>
            </a:r>
            <a:endParaRPr lang="en-US" dirty="0">
              <a:ea typeface="Source Sans Pro" panose="020B050303040302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hr-HR" dirty="0">
                <a:ea typeface="Source Sans Pro" panose="020B0503030403020204" pitchFamily="34" charset="0"/>
              </a:rPr>
              <a:t>po</a:t>
            </a:r>
            <a:r>
              <a:rPr lang="en-US" dirty="0" err="1">
                <a:ea typeface="Source Sans Pro" panose="020B0503030403020204" pitchFamily="34" charset="0"/>
              </a:rPr>
              <a:t>tpisanu</a:t>
            </a:r>
            <a:r>
              <a:rPr lang="en-US" dirty="0">
                <a:ea typeface="Source Sans Pro" panose="020B0503030403020204" pitchFamily="34" charset="0"/>
              </a:rPr>
              <a:t> </a:t>
            </a:r>
            <a:r>
              <a:rPr lang="en-US" dirty="0" err="1">
                <a:ea typeface="Source Sans Pro" panose="020B0503030403020204" pitchFamily="34" charset="0"/>
              </a:rPr>
              <a:t>upisnicu</a:t>
            </a:r>
            <a:r>
              <a:rPr lang="en-US" dirty="0">
                <a:ea typeface="Source Sans Pro" panose="020B0503030403020204" pitchFamily="34" charset="0"/>
              </a:rPr>
              <a:t> </a:t>
            </a:r>
            <a:r>
              <a:rPr lang="en-US" dirty="0" err="1">
                <a:ea typeface="Source Sans Pro" panose="020B0503030403020204" pitchFamily="34" charset="0"/>
              </a:rPr>
              <a:t>učitavaju</a:t>
            </a:r>
            <a:r>
              <a:rPr lang="en-US" dirty="0">
                <a:ea typeface="Source Sans Pro" panose="020B0503030403020204" pitchFamily="34" charset="0"/>
              </a:rPr>
              <a:t> </a:t>
            </a:r>
            <a:r>
              <a:rPr lang="en-US" dirty="0" err="1">
                <a:ea typeface="Source Sans Pro" panose="020B0503030403020204" pitchFamily="34" charset="0"/>
              </a:rPr>
              <a:t>nazad</a:t>
            </a:r>
            <a:r>
              <a:rPr lang="en-US" dirty="0">
                <a:ea typeface="Source Sans Pro" panose="020B0503030403020204" pitchFamily="34" charset="0"/>
              </a:rPr>
              <a:t> </a:t>
            </a:r>
            <a:r>
              <a:rPr lang="en-US" dirty="0" err="1">
                <a:ea typeface="Source Sans Pro" panose="020B0503030403020204" pitchFamily="34" charset="0"/>
              </a:rPr>
              <a:t>na</a:t>
            </a:r>
            <a:r>
              <a:rPr lang="en-US" dirty="0">
                <a:ea typeface="Source Sans Pro" panose="020B0503030403020204" pitchFamily="34" charset="0"/>
              </a:rPr>
              <a:t> </a:t>
            </a:r>
            <a:r>
              <a:rPr lang="en-US" dirty="0" err="1">
                <a:ea typeface="Source Sans Pro" panose="020B0503030403020204" pitchFamily="34" charset="0"/>
              </a:rPr>
              <a:t>sustav</a:t>
            </a:r>
            <a:r>
              <a:rPr lang="en-US" dirty="0">
                <a:ea typeface="Source Sans Pro" panose="020B0503030403020204" pitchFamily="34" charset="0"/>
              </a:rPr>
              <a:t> </a:t>
            </a:r>
            <a:r>
              <a:rPr lang="en-US" dirty="0" err="1">
                <a:ea typeface="Source Sans Pro" panose="020B0503030403020204" pitchFamily="34" charset="0"/>
              </a:rPr>
              <a:t>na</a:t>
            </a:r>
            <a:r>
              <a:rPr lang="en-US" dirty="0">
                <a:ea typeface="Source Sans Pro" panose="020B0503030403020204" pitchFamily="34" charset="0"/>
              </a:rPr>
              <a:t> </a:t>
            </a:r>
            <a:r>
              <a:rPr lang="en-US" dirty="0" err="1">
                <a:ea typeface="Source Sans Pro" panose="020B0503030403020204" pitchFamily="34" charset="0"/>
              </a:rPr>
              <a:t>istoj</a:t>
            </a:r>
            <a:r>
              <a:rPr lang="en-US" dirty="0">
                <a:ea typeface="Source Sans Pro" panose="020B0503030403020204" pitchFamily="34" charset="0"/>
              </a:rPr>
              <a:t> </a:t>
            </a:r>
            <a:r>
              <a:rPr lang="en-US" dirty="0" err="1">
                <a:ea typeface="Source Sans Pro" panose="020B0503030403020204" pitchFamily="34" charset="0"/>
              </a:rPr>
              <a:t>kartici</a:t>
            </a:r>
            <a:r>
              <a:rPr lang="en-US" dirty="0">
                <a:ea typeface="Source Sans Pro" panose="020B0503030403020204" pitchFamily="34" charset="0"/>
              </a:rPr>
              <a:t>.</a:t>
            </a:r>
          </a:p>
          <a:p>
            <a:pPr lvl="1">
              <a:lnSpc>
                <a:spcPct val="150000"/>
              </a:lnSpc>
            </a:pPr>
            <a:r>
              <a:rPr lang="hr-HR" dirty="0">
                <a:ea typeface="Source Sans Pro" panose="020B0503030403020204" pitchFamily="34" charset="0"/>
              </a:rPr>
              <a:t>n</a:t>
            </a:r>
            <a:r>
              <a:rPr lang="en-US" dirty="0" err="1">
                <a:ea typeface="Source Sans Pro" panose="020B0503030403020204" pitchFamily="34" charset="0"/>
              </a:rPr>
              <a:t>akon</a:t>
            </a:r>
            <a:r>
              <a:rPr lang="en-US" dirty="0">
                <a:ea typeface="Source Sans Pro" panose="020B0503030403020204" pitchFamily="34" charset="0"/>
              </a:rPr>
              <a:t> </a:t>
            </a:r>
            <a:r>
              <a:rPr lang="en-US" dirty="0" err="1">
                <a:ea typeface="Source Sans Pro" panose="020B0503030403020204" pitchFamily="34" charset="0"/>
              </a:rPr>
              <a:t>što</a:t>
            </a:r>
            <a:r>
              <a:rPr lang="en-US" dirty="0">
                <a:ea typeface="Source Sans Pro" panose="020B0503030403020204" pitchFamily="34" charset="0"/>
              </a:rPr>
              <a:t> je </a:t>
            </a:r>
            <a:r>
              <a:rPr lang="en-US" dirty="0" err="1">
                <a:ea typeface="Source Sans Pro" panose="020B0503030403020204" pitchFamily="34" charset="0"/>
              </a:rPr>
              <a:t>upisnica</a:t>
            </a:r>
            <a:r>
              <a:rPr lang="en-US" dirty="0">
                <a:ea typeface="Source Sans Pro" panose="020B0503030403020204" pitchFamily="34" charset="0"/>
              </a:rPr>
              <a:t> </a:t>
            </a:r>
            <a:r>
              <a:rPr lang="en-US" dirty="0" err="1">
                <a:ea typeface="Source Sans Pro" panose="020B0503030403020204" pitchFamily="34" charset="0"/>
              </a:rPr>
              <a:t>učitana</a:t>
            </a:r>
            <a:r>
              <a:rPr lang="en-US" dirty="0">
                <a:ea typeface="Source Sans Pro" panose="020B0503030403020204" pitchFamily="34" charset="0"/>
              </a:rPr>
              <a:t>, </a:t>
            </a:r>
            <a:r>
              <a:rPr lang="en-US" dirty="0" err="1">
                <a:ea typeface="Source Sans Pro" panose="020B0503030403020204" pitchFamily="34" charset="0"/>
              </a:rPr>
              <a:t>ako</a:t>
            </a:r>
            <a:r>
              <a:rPr lang="en-US" dirty="0">
                <a:ea typeface="Source Sans Pro" panose="020B0503030403020204" pitchFamily="34" charset="0"/>
              </a:rPr>
              <a:t> je </a:t>
            </a:r>
            <a:r>
              <a:rPr lang="en-US" dirty="0" err="1">
                <a:ea typeface="Source Sans Pro" panose="020B0503030403020204" pitchFamily="34" charset="0"/>
              </a:rPr>
              <a:t>sve</a:t>
            </a:r>
            <a:r>
              <a:rPr lang="en-US" dirty="0">
                <a:ea typeface="Source Sans Pro" panose="020B0503030403020204" pitchFamily="34" charset="0"/>
              </a:rPr>
              <a:t> u </a:t>
            </a:r>
            <a:r>
              <a:rPr lang="en-US" dirty="0" err="1">
                <a:ea typeface="Source Sans Pro" panose="020B0503030403020204" pitchFamily="34" charset="0"/>
              </a:rPr>
              <a:t>redu</a:t>
            </a:r>
            <a:r>
              <a:rPr lang="en-US" dirty="0">
                <a:ea typeface="Source Sans Pro" panose="020B0503030403020204" pitchFamily="34" charset="0"/>
              </a:rPr>
              <a:t>, </a:t>
            </a:r>
            <a:r>
              <a:rPr lang="en-US" dirty="0" err="1">
                <a:ea typeface="Source Sans Pro" panose="020B0503030403020204" pitchFamily="34" charset="0"/>
              </a:rPr>
              <a:t>srednja</a:t>
            </a:r>
            <a:r>
              <a:rPr lang="en-US" dirty="0">
                <a:ea typeface="Source Sans Pro" panose="020B0503030403020204" pitchFamily="34" charset="0"/>
              </a:rPr>
              <a:t> </a:t>
            </a:r>
            <a:r>
              <a:rPr lang="en-US" dirty="0" err="1">
                <a:ea typeface="Source Sans Pro" panose="020B0503030403020204" pitchFamily="34" charset="0"/>
              </a:rPr>
              <a:t>škola</a:t>
            </a:r>
            <a:r>
              <a:rPr lang="en-US" dirty="0">
                <a:ea typeface="Source Sans Pro" panose="020B0503030403020204" pitchFamily="34" charset="0"/>
              </a:rPr>
              <a:t> </a:t>
            </a:r>
            <a:r>
              <a:rPr lang="en-US" dirty="0" err="1">
                <a:ea typeface="Source Sans Pro" panose="020B0503030403020204" pitchFamily="34" charset="0"/>
              </a:rPr>
              <a:t>će</a:t>
            </a:r>
            <a:r>
              <a:rPr lang="en-US" dirty="0">
                <a:ea typeface="Source Sans Pro" panose="020B0503030403020204" pitchFamily="34" charset="0"/>
              </a:rPr>
              <a:t> je </a:t>
            </a:r>
            <a:r>
              <a:rPr lang="en-US" dirty="0" err="1">
                <a:ea typeface="Source Sans Pro" panose="020B0503030403020204" pitchFamily="34" charset="0"/>
              </a:rPr>
              <a:t>verificirati</a:t>
            </a:r>
            <a:r>
              <a:rPr lang="en-US" dirty="0">
                <a:ea typeface="Source Sans Pro" panose="020B0503030403020204" pitchFamily="34" charset="0"/>
              </a:rPr>
              <a:t> do </a:t>
            </a:r>
            <a:r>
              <a:rPr lang="en-US" dirty="0" err="1">
                <a:ea typeface="Source Sans Pro" panose="020B0503030403020204" pitchFamily="34" charset="0"/>
              </a:rPr>
              <a:t>datuma</a:t>
            </a:r>
            <a:r>
              <a:rPr lang="en-US" dirty="0">
                <a:ea typeface="Source Sans Pro" panose="020B0503030403020204" pitchFamily="34" charset="0"/>
              </a:rPr>
              <a:t> </a:t>
            </a:r>
            <a:r>
              <a:rPr lang="en-US" dirty="0" err="1">
                <a:ea typeface="Source Sans Pro" panose="020B0503030403020204" pitchFamily="34" charset="0"/>
              </a:rPr>
              <a:t>propisanog</a:t>
            </a:r>
            <a:r>
              <a:rPr lang="en-US" dirty="0">
                <a:ea typeface="Source Sans Pro" panose="020B0503030403020204" pitchFamily="34" charset="0"/>
              </a:rPr>
              <a:t> </a:t>
            </a:r>
            <a:r>
              <a:rPr lang="en-US" dirty="0" err="1">
                <a:ea typeface="Source Sans Pro" panose="020B0503030403020204" pitchFamily="34" charset="0"/>
              </a:rPr>
              <a:t>Odlukom</a:t>
            </a:r>
            <a:endParaRPr lang="en-US" dirty="0">
              <a:ea typeface="Source Sans Pro" panose="020B0503030403020204" pitchFamily="34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48820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12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5AFDD212-64B0-4CEF-3C62-497B1FAFC1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008" y="884331"/>
            <a:ext cx="9849136" cy="4351338"/>
          </a:xfrm>
        </p:spPr>
      </p:pic>
    </p:spTree>
    <p:extLst>
      <p:ext uri="{BB962C8B-B14F-4D97-AF65-F5344CB8AC3E}">
        <p14:creationId xmlns:p14="http://schemas.microsoft.com/office/powerpoint/2010/main" val="1156974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8">
            <a:extLst>
              <a:ext uri="{FF2B5EF4-FFF2-40B4-BE49-F238E27FC236}">
                <a16:creationId xmlns:a16="http://schemas.microsoft.com/office/drawing/2014/main" id="{858BB798-9FA6-48CE-A5E0-F079487F1393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4501184"/>
              </p:ext>
            </p:extLst>
          </p:nvPr>
        </p:nvGraphicFramePr>
        <p:xfrm>
          <a:off x="3607878" y="152260"/>
          <a:ext cx="4633301" cy="6553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5667178" imgH="8019733" progId="Acrobat.Document.DC">
                  <p:embed/>
                </p:oleObj>
              </mc:Choice>
              <mc:Fallback>
                <p:oleObj name="Acrobat Document" r:id="rId2" imgW="5667178" imgH="8019733" progId="Acrobat.Document.DC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715A38D7-BECD-2800-E0F8-76DCFFAA40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607878" y="152260"/>
                        <a:ext cx="4633301" cy="65534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7204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>
                <a:solidFill>
                  <a:srgbClr val="00B45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UPISNI ROKOVI – LJETNI </a:t>
            </a: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132936"/>
              </p:ext>
            </p:extLst>
          </p:nvPr>
        </p:nvGraphicFramePr>
        <p:xfrm>
          <a:off x="838200" y="1825625"/>
          <a:ext cx="10515600" cy="38811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446818">
                  <a:extLst>
                    <a:ext uri="{9D8B030D-6E8A-4147-A177-3AD203B41FA5}">
                      <a16:colId xmlns:a16="http://schemas.microsoft.com/office/drawing/2014/main" val="1278046713"/>
                    </a:ext>
                  </a:extLst>
                </a:gridCol>
                <a:gridCol w="3068782">
                  <a:extLst>
                    <a:ext uri="{9D8B030D-6E8A-4147-A177-3AD203B41FA5}">
                      <a16:colId xmlns:a16="http://schemas.microsoft.com/office/drawing/2014/main" val="16104079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OPIS POSTUPAKA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DATUM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2148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Početak prijava kandidata u sustav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/>
                        <a:t>26.</a:t>
                      </a:r>
                      <a:r>
                        <a:rPr lang="hr-HR" b="1" baseline="0" dirty="0"/>
                        <a:t> 5. 2025.</a:t>
                      </a:r>
                      <a:endParaRPr lang="hr-H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6751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b="1" dirty="0"/>
                        <a:t>Prijava obrazovnih programa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>
                          <a:solidFill>
                            <a:srgbClr val="FF0066"/>
                          </a:solidFill>
                        </a:rPr>
                        <a:t>25. 6.-4.7.2025.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308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Prijava programa koji zahtijevaju</a:t>
                      </a:r>
                      <a:r>
                        <a:rPr lang="hr-HR" baseline="0" dirty="0"/>
                        <a:t> dodatne provjere (prijemni ispiti)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/>
                        <a:t>25.</a:t>
                      </a:r>
                      <a:r>
                        <a:rPr lang="hr-HR" b="1" baseline="0" dirty="0"/>
                        <a:t>6.-27.6.2025.</a:t>
                      </a:r>
                      <a:endParaRPr lang="hr-H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7903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Dostava dokumentacije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dirty="0"/>
                        <a:t>stručno mišljenje HZZ-a</a:t>
                      </a:r>
                      <a:r>
                        <a:rPr lang="hr-HR" baseline="0" dirty="0"/>
                        <a:t> za programe koji to zahtijevaju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r-HR" dirty="0"/>
                        <a:t>dokumenti za dodatna prava (putem</a:t>
                      </a:r>
                      <a:r>
                        <a:rPr lang="hr-HR" baseline="0" dirty="0"/>
                        <a:t> </a:t>
                      </a:r>
                      <a:r>
                        <a:rPr lang="hr-HR" dirty="0"/>
                        <a:t>e-upisi.hr)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b="1" dirty="0"/>
                    </a:p>
                    <a:p>
                      <a:pPr algn="ctr"/>
                      <a:r>
                        <a:rPr lang="hr-HR" b="1" dirty="0"/>
                        <a:t>25.6.-2.7.2025.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705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Provođenje dodatnih ispita i provjera te unos rezultata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/>
                        <a:t>30.6.-3.7.2025.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158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Brisanje kandidata</a:t>
                      </a:r>
                      <a:r>
                        <a:rPr lang="hr-HR" baseline="0" dirty="0"/>
                        <a:t> koji nisu zadovoljili preduvjete s lista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/>
                        <a:t>3.</a:t>
                      </a:r>
                      <a:r>
                        <a:rPr lang="hr-HR" b="1" baseline="0" dirty="0"/>
                        <a:t> 7. 2025.</a:t>
                      </a:r>
                      <a:endParaRPr lang="hr-H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687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Unos</a:t>
                      </a:r>
                      <a:r>
                        <a:rPr lang="hr-HR" baseline="0" dirty="0"/>
                        <a:t> prigovora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/>
                        <a:t>4. 7. 2025.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291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b="1" baseline="0" dirty="0"/>
                        <a:t>Objava konačnih ljestvica poretka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>
                          <a:solidFill>
                            <a:srgbClr val="FF0066"/>
                          </a:solidFill>
                        </a:rPr>
                        <a:t>7.</a:t>
                      </a:r>
                      <a:r>
                        <a:rPr lang="hr-HR" b="1" baseline="0" dirty="0">
                          <a:solidFill>
                            <a:srgbClr val="FF0066"/>
                          </a:solidFill>
                        </a:rPr>
                        <a:t> 7. 2025.</a:t>
                      </a:r>
                      <a:endParaRPr lang="hr-HR" b="1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358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59164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1655</Words>
  <Application>Microsoft Office PowerPoint</Application>
  <PresentationFormat>Široki zaslon</PresentationFormat>
  <Paragraphs>264</Paragraphs>
  <Slides>27</Slides>
  <Notes>0</Notes>
  <HiddenSlides>0</HiddenSlides>
  <MMClips>0</MMClips>
  <ScaleCrop>false</ScaleCrop>
  <HeadingPairs>
    <vt:vector size="8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27</vt:i4>
      </vt:variant>
    </vt:vector>
  </HeadingPairs>
  <TitlesOfParts>
    <vt:vector size="34" baseType="lpstr">
      <vt:lpstr>Arial</vt:lpstr>
      <vt:lpstr>Calibri</vt:lpstr>
      <vt:lpstr>Calibri Light</vt:lpstr>
      <vt:lpstr>Source Sans Pro</vt:lpstr>
      <vt:lpstr>Wingdings</vt:lpstr>
      <vt:lpstr>Tema sustava Office</vt:lpstr>
      <vt:lpstr>Acrobat Document</vt:lpstr>
      <vt:lpstr>UPIS U PRVI RAZRED SREDNJE ŠKOLE ZA ŠKOLSKU 2025./2026. GODINU</vt:lpstr>
      <vt:lpstr>DOKUMENTI ZA UPIS U I. RAZRED SREDNJE ŠKOLE</vt:lpstr>
      <vt:lpstr>PowerPoint prezentacija</vt:lpstr>
      <vt:lpstr>POSLOVI ZA KANDIDATE (I RODITELJE)</vt:lpstr>
      <vt:lpstr>PowerPoint prezentacija</vt:lpstr>
      <vt:lpstr>POSTUPAK PREUZIMANJA I PRENOŠENJA UPISNICE</vt:lpstr>
      <vt:lpstr>PowerPoint prezentacija</vt:lpstr>
      <vt:lpstr>PowerPoint prezentacija</vt:lpstr>
      <vt:lpstr>UPISNI ROKOVI – LJETNI </vt:lpstr>
      <vt:lpstr>UPISNI ROKOVI – LJETNI nastavak</vt:lpstr>
      <vt:lpstr>UPISNI ROKOVI - JESENSKI</vt:lpstr>
      <vt:lpstr>UPISNI ROKOVI – JESENSKI nastavak</vt:lpstr>
      <vt:lpstr>PRIJAVA KANDIDATA S TEŠKOĆAMA U RAZVOJU</vt:lpstr>
      <vt:lpstr>PowerPoint prezentacija</vt:lpstr>
      <vt:lpstr>NATJEČAJ ZA UPIS UČENIKA</vt:lpstr>
      <vt:lpstr>UPIS UČENIKA U SREDNJU ŠKOLU</vt:lpstr>
      <vt:lpstr>PowerPoint prezentacija</vt:lpstr>
      <vt:lpstr>PowerPoint prezentacija</vt:lpstr>
      <vt:lpstr>PowerPoint prezentacija</vt:lpstr>
      <vt:lpstr>ELEMENTI VREDNOVANJA I UTVRĐIVANJE UKUPNOG REZULTATA KANDIDATA</vt:lpstr>
      <vt:lpstr>1. ZAJEDNIČKI ELEMENT  20 BODOVA</vt:lpstr>
      <vt:lpstr>50 BODOVA</vt:lpstr>
      <vt:lpstr>80 BODOVA</vt:lpstr>
      <vt:lpstr>2. DODATNI ELEMENT VREDNOVANJA</vt:lpstr>
      <vt:lpstr>3. POSEBAN ELEMENT VREDNOVANJA</vt:lpstr>
      <vt:lpstr>KANDIDATI S TEŠKOĆAMA U RAZVOJU ODNOSNO TEŽIM ZDRAVSTVENIM TEŠKOĆAMA</vt:lpstr>
      <vt:lpstr>HVALA NA PAŽNJI</vt:lpstr>
    </vt:vector>
  </TitlesOfParts>
  <Company>MZO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UPIS U PRVI RAZRED SREDNJE ŠKOLE ZA ŠKOLSKU 2023./2024. GODINU</dc:title>
  <dc:creator>Željka Mađer</dc:creator>
  <cp:lastModifiedBy>Željka Ardalić</cp:lastModifiedBy>
  <cp:revision>88</cp:revision>
  <dcterms:created xsi:type="dcterms:W3CDTF">2023-06-05T06:23:13Z</dcterms:created>
  <dcterms:modified xsi:type="dcterms:W3CDTF">2025-06-05T11:45:51Z</dcterms:modified>
</cp:coreProperties>
</file>