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0" r:id="rId5"/>
    <p:sldId id="291" r:id="rId6"/>
    <p:sldId id="293" r:id="rId7"/>
    <p:sldId id="294" r:id="rId8"/>
    <p:sldId id="295" r:id="rId9"/>
    <p:sldId id="296" r:id="rId10"/>
    <p:sldId id="300" r:id="rId11"/>
    <p:sldId id="301" r:id="rId12"/>
    <p:sldId id="302" r:id="rId13"/>
    <p:sldId id="303" r:id="rId14"/>
    <p:sldId id="304" r:id="rId15"/>
    <p:sldId id="267" r:id="rId16"/>
    <p:sldId id="284" r:id="rId17"/>
    <p:sldId id="306" r:id="rId18"/>
    <p:sldId id="307" r:id="rId19"/>
    <p:sldId id="305" r:id="rId20"/>
    <p:sldId id="287" r:id="rId21"/>
    <p:sldId id="288" r:id="rId22"/>
    <p:sldId id="282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B451"/>
    <a:srgbClr val="00E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203C95-3838-43B9-BE54-F66364CF188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178ECC5-9F88-458B-BE0B-A65BA228E643}">
      <dgm:prSet phldrT="[Tekst]" phldr="0" custT="1"/>
      <dgm:spPr/>
      <dgm:t>
        <a:bodyPr/>
        <a:lstStyle/>
        <a:p>
          <a:r>
            <a:rPr lang="hr-HR" sz="2400" dirty="0"/>
            <a:t>ZAJEDNIČKI ELEMENT</a:t>
          </a:r>
        </a:p>
      </dgm:t>
    </dgm:pt>
    <dgm:pt modelId="{65372F05-D6DA-47DA-94BF-3E936EF27ABA}" type="parTrans" cxnId="{B3814DC3-E519-49EF-ABC6-A87FFDEC6160}">
      <dgm:prSet/>
      <dgm:spPr/>
      <dgm:t>
        <a:bodyPr/>
        <a:lstStyle/>
        <a:p>
          <a:endParaRPr lang="hr-HR"/>
        </a:p>
      </dgm:t>
    </dgm:pt>
    <dgm:pt modelId="{B62946C5-A927-4ED7-816D-8F8D732EE299}" type="sibTrans" cxnId="{B3814DC3-E519-49EF-ABC6-A87FFDEC6160}">
      <dgm:prSet/>
      <dgm:spPr/>
      <dgm:t>
        <a:bodyPr/>
        <a:lstStyle/>
        <a:p>
          <a:endParaRPr lang="hr-HR"/>
        </a:p>
      </dgm:t>
    </dgm:pt>
    <dgm:pt modelId="{53E8E6BD-C0F9-4BD3-9F5A-0AEC595E19F3}">
      <dgm:prSet phldrT="[Tekst]" phldr="0" custT="1"/>
      <dgm:spPr/>
      <dgm:t>
        <a:bodyPr/>
        <a:lstStyle/>
        <a:p>
          <a:r>
            <a:rPr lang="hr-HR" sz="2800" dirty="0"/>
            <a:t>konačan uspjeh od 5. do 8. razreda na dvije decimale</a:t>
          </a:r>
        </a:p>
      </dgm:t>
    </dgm:pt>
    <dgm:pt modelId="{1C540CA7-15E8-4340-91D5-00565633947A}" type="parTrans" cxnId="{DC01A293-6DC3-46FB-9C50-857DC5688F7F}">
      <dgm:prSet/>
      <dgm:spPr/>
      <dgm:t>
        <a:bodyPr/>
        <a:lstStyle/>
        <a:p>
          <a:endParaRPr lang="hr-HR"/>
        </a:p>
      </dgm:t>
    </dgm:pt>
    <dgm:pt modelId="{9F9097EE-FD83-42B6-9D1E-803B71265C7E}" type="sibTrans" cxnId="{DC01A293-6DC3-46FB-9C50-857DC5688F7F}">
      <dgm:prSet/>
      <dgm:spPr/>
      <dgm:t>
        <a:bodyPr/>
        <a:lstStyle/>
        <a:p>
          <a:endParaRPr lang="hr-HR"/>
        </a:p>
      </dgm:t>
    </dgm:pt>
    <dgm:pt modelId="{A977A935-4386-4DDB-8251-641BF9091D59}">
      <dgm:prSet phldrT="[Tekst]" phldr="0" custT="1"/>
      <dgm:spPr/>
      <dgm:t>
        <a:bodyPr/>
        <a:lstStyle/>
        <a:p>
          <a:r>
            <a:rPr lang="hr-HR" sz="2800" dirty="0"/>
            <a:t>prosjeci ocjena za 7. i 8. razred iz HJ, MAT i EJ</a:t>
          </a:r>
        </a:p>
      </dgm:t>
    </dgm:pt>
    <dgm:pt modelId="{49F568FA-9220-431C-8854-A093CDB25342}" type="parTrans" cxnId="{B01EA7A3-7D5C-49FB-9D5E-B59D1625716E}">
      <dgm:prSet/>
      <dgm:spPr/>
      <dgm:t>
        <a:bodyPr/>
        <a:lstStyle/>
        <a:p>
          <a:endParaRPr lang="hr-HR"/>
        </a:p>
      </dgm:t>
    </dgm:pt>
    <dgm:pt modelId="{8B3B3A7E-96EC-4FAA-A275-089A6DE8F7AB}" type="sibTrans" cxnId="{B01EA7A3-7D5C-49FB-9D5E-B59D1625716E}">
      <dgm:prSet/>
      <dgm:spPr/>
      <dgm:t>
        <a:bodyPr/>
        <a:lstStyle/>
        <a:p>
          <a:endParaRPr lang="hr-HR"/>
        </a:p>
      </dgm:t>
    </dgm:pt>
    <dgm:pt modelId="{A107E321-4394-4C3E-8CDB-2E595F436EF7}">
      <dgm:prSet phldrT="[Teks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800" dirty="0"/>
            <a:t>prosjek ocjena za 7. i 8. razred iz dva predmeta propisana Pravilnikom za pojedinu školu</a:t>
          </a:r>
          <a:endParaRPr lang="hr-HR" sz="2800" dirty="0"/>
        </a:p>
        <a:p>
          <a:pPr marL="0" lvl="0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800" dirty="0"/>
        </a:p>
      </dgm:t>
    </dgm:pt>
    <dgm:pt modelId="{FC7C6167-BAFB-4EC1-8D26-EC5138991115}" type="parTrans" cxnId="{1723EBBB-4C9C-4FE5-80E1-80C6FBA4B1E8}">
      <dgm:prSet/>
      <dgm:spPr/>
      <dgm:t>
        <a:bodyPr/>
        <a:lstStyle/>
        <a:p>
          <a:endParaRPr lang="hr-HR"/>
        </a:p>
      </dgm:t>
    </dgm:pt>
    <dgm:pt modelId="{28187CED-51E3-4760-8575-1B147E54B560}" type="sibTrans" cxnId="{1723EBBB-4C9C-4FE5-80E1-80C6FBA4B1E8}">
      <dgm:prSet/>
      <dgm:spPr/>
      <dgm:t>
        <a:bodyPr/>
        <a:lstStyle/>
        <a:p>
          <a:endParaRPr lang="hr-HR"/>
        </a:p>
      </dgm:t>
    </dgm:pt>
    <dgm:pt modelId="{EEB36974-CBCC-4A9F-BF3B-8A3B61AE8187}">
      <dgm:prSet phldrT="[Tekst]" phldr="1"/>
      <dgm:spPr/>
      <dgm:t>
        <a:bodyPr/>
        <a:lstStyle/>
        <a:p>
          <a:endParaRPr lang="hr-HR"/>
        </a:p>
      </dgm:t>
    </dgm:pt>
    <dgm:pt modelId="{16F1CB77-94F2-41A4-BEA8-2F6F98399AEA}" type="parTrans" cxnId="{9D366353-97C7-48C1-9300-61EF768E8F6B}">
      <dgm:prSet/>
      <dgm:spPr/>
      <dgm:t>
        <a:bodyPr/>
        <a:lstStyle/>
        <a:p>
          <a:endParaRPr lang="hr-HR"/>
        </a:p>
      </dgm:t>
    </dgm:pt>
    <dgm:pt modelId="{0B67F044-999C-4CF7-B4F0-F280F1AD09F3}" type="sibTrans" cxnId="{9D366353-97C7-48C1-9300-61EF768E8F6B}">
      <dgm:prSet/>
      <dgm:spPr/>
      <dgm:t>
        <a:bodyPr/>
        <a:lstStyle/>
        <a:p>
          <a:endParaRPr lang="hr-HR"/>
        </a:p>
      </dgm:t>
    </dgm:pt>
    <dgm:pt modelId="{F0D17D18-0B11-46D4-9B9F-2580312F04FE}">
      <dgm:prSet custT="1"/>
      <dgm:spPr/>
      <dgm:t>
        <a:bodyPr/>
        <a:lstStyle/>
        <a:p>
          <a:r>
            <a:rPr lang="hr-HR" sz="2800" dirty="0"/>
            <a:t>prosjek ocjena za 7. i 8. razred iz jednog predmeta koji određuje škola</a:t>
          </a:r>
        </a:p>
        <a:p>
          <a:endParaRPr lang="hr-HR" sz="2800" dirty="0"/>
        </a:p>
      </dgm:t>
    </dgm:pt>
    <dgm:pt modelId="{53FB7B9D-0503-48CE-B796-C486D72ED0C8}" type="parTrans" cxnId="{AE3404D5-CD74-4756-8EE3-393DE1E58918}">
      <dgm:prSet/>
      <dgm:spPr/>
      <dgm:t>
        <a:bodyPr/>
        <a:lstStyle/>
        <a:p>
          <a:endParaRPr lang="hr-HR"/>
        </a:p>
      </dgm:t>
    </dgm:pt>
    <dgm:pt modelId="{FB582272-CF32-4545-BBDB-C31BCF8C73AB}" type="sibTrans" cxnId="{AE3404D5-CD74-4756-8EE3-393DE1E58918}">
      <dgm:prSet/>
      <dgm:spPr/>
      <dgm:t>
        <a:bodyPr/>
        <a:lstStyle/>
        <a:p>
          <a:endParaRPr lang="hr-HR"/>
        </a:p>
      </dgm:t>
    </dgm:pt>
    <dgm:pt modelId="{DAE8A583-E80E-4AA5-B39E-6AD8FDC05863}">
      <dgm:prSet custT="1"/>
      <dgm:spPr/>
      <dgm:t>
        <a:bodyPr/>
        <a:lstStyle/>
        <a:p>
          <a:endParaRPr lang="hr-HR" sz="2800"/>
        </a:p>
      </dgm:t>
    </dgm:pt>
    <dgm:pt modelId="{416A1AA2-C6D7-45A9-B600-C9039C845C87}" type="parTrans" cxnId="{E87B1C39-4006-4EA9-94C5-5F1DDD11FF76}">
      <dgm:prSet/>
      <dgm:spPr/>
      <dgm:t>
        <a:bodyPr/>
        <a:lstStyle/>
        <a:p>
          <a:endParaRPr lang="hr-HR"/>
        </a:p>
      </dgm:t>
    </dgm:pt>
    <dgm:pt modelId="{42282906-144F-41CE-826A-12BDBD15C02D}" type="sibTrans" cxnId="{E87B1C39-4006-4EA9-94C5-5F1DDD11FF76}">
      <dgm:prSet/>
      <dgm:spPr/>
      <dgm:t>
        <a:bodyPr/>
        <a:lstStyle/>
        <a:p>
          <a:endParaRPr lang="hr-HR"/>
        </a:p>
      </dgm:t>
    </dgm:pt>
    <dgm:pt modelId="{466F161D-57F5-4A6B-898D-80402DCA083F}" type="pres">
      <dgm:prSet presAssocID="{01203C95-3838-43B9-BE54-F66364CF1884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77E2722-AD99-4148-9523-407B5A75ECC5}" type="pres">
      <dgm:prSet presAssocID="{01203C95-3838-43B9-BE54-F66364CF1884}" presName="matrix" presStyleCnt="0"/>
      <dgm:spPr/>
    </dgm:pt>
    <dgm:pt modelId="{F923156B-58CC-4A55-84BC-540A30DCEED6}" type="pres">
      <dgm:prSet presAssocID="{01203C95-3838-43B9-BE54-F66364CF1884}" presName="tile1" presStyleLbl="node1" presStyleIdx="0" presStyleCnt="4"/>
      <dgm:spPr/>
    </dgm:pt>
    <dgm:pt modelId="{C4CFB098-6A15-475B-93CF-ACF8B2872AB1}" type="pres">
      <dgm:prSet presAssocID="{01203C95-3838-43B9-BE54-F66364CF188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20DB39C-B51B-4A0D-ADE1-3690797673FA}" type="pres">
      <dgm:prSet presAssocID="{01203C95-3838-43B9-BE54-F66364CF1884}" presName="tile2" presStyleLbl="node1" presStyleIdx="1" presStyleCnt="4"/>
      <dgm:spPr/>
    </dgm:pt>
    <dgm:pt modelId="{60C25FC1-8377-4C9C-A9DC-C5B256C1CBE8}" type="pres">
      <dgm:prSet presAssocID="{01203C95-3838-43B9-BE54-F66364CF188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718307F-299E-42DD-8DB2-B59A50D6F8B8}" type="pres">
      <dgm:prSet presAssocID="{01203C95-3838-43B9-BE54-F66364CF1884}" presName="tile3" presStyleLbl="node1" presStyleIdx="2" presStyleCnt="4"/>
      <dgm:spPr/>
    </dgm:pt>
    <dgm:pt modelId="{F08CC036-C11A-4F4A-A7B6-1D4457451D73}" type="pres">
      <dgm:prSet presAssocID="{01203C95-3838-43B9-BE54-F66364CF188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5D18A2C-8088-4674-BF65-F82D46C4980C}" type="pres">
      <dgm:prSet presAssocID="{01203C95-3838-43B9-BE54-F66364CF1884}" presName="tile4" presStyleLbl="node1" presStyleIdx="3" presStyleCnt="4" custLinFactNeighborY="0"/>
      <dgm:spPr/>
    </dgm:pt>
    <dgm:pt modelId="{030452FD-E973-407E-A39E-790AA4A60EE2}" type="pres">
      <dgm:prSet presAssocID="{01203C95-3838-43B9-BE54-F66364CF188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0AC6E5BB-19D1-47F8-BD21-90A4A7BFF21C}" type="pres">
      <dgm:prSet presAssocID="{01203C95-3838-43B9-BE54-F66364CF1884}" presName="centerTile" presStyleLbl="fgShp" presStyleIdx="0" presStyleCnt="1" custLinFactNeighborY="-29803">
        <dgm:presLayoutVars>
          <dgm:chMax val="0"/>
          <dgm:chPref val="0"/>
        </dgm:presLayoutVars>
      </dgm:prSet>
      <dgm:spPr/>
    </dgm:pt>
  </dgm:ptLst>
  <dgm:cxnLst>
    <dgm:cxn modelId="{D3096C02-0D5B-40F6-A5A2-A1A52DABD27D}" type="presOf" srcId="{F0D17D18-0B11-46D4-9B9F-2580312F04FE}" destId="{030452FD-E973-407E-A39E-790AA4A60EE2}" srcOrd="1" destOrd="0" presId="urn:microsoft.com/office/officeart/2005/8/layout/matrix1"/>
    <dgm:cxn modelId="{4424D30D-11B8-4F72-BCD6-24B14D98FD77}" type="presOf" srcId="{A107E321-4394-4C3E-8CDB-2E595F436EF7}" destId="{F08CC036-C11A-4F4A-A7B6-1D4457451D73}" srcOrd="1" destOrd="0" presId="urn:microsoft.com/office/officeart/2005/8/layout/matrix1"/>
    <dgm:cxn modelId="{8DAE7F20-AE3D-4468-A50F-B89656E49B6D}" type="presOf" srcId="{A977A935-4386-4DDB-8251-641BF9091D59}" destId="{60C25FC1-8377-4C9C-A9DC-C5B256C1CBE8}" srcOrd="1" destOrd="0" presId="urn:microsoft.com/office/officeart/2005/8/layout/matrix1"/>
    <dgm:cxn modelId="{896E1423-AFB8-446F-9929-74232F072104}" type="presOf" srcId="{53E8E6BD-C0F9-4BD3-9F5A-0AEC595E19F3}" destId="{C4CFB098-6A15-475B-93CF-ACF8B2872AB1}" srcOrd="1" destOrd="0" presId="urn:microsoft.com/office/officeart/2005/8/layout/matrix1"/>
    <dgm:cxn modelId="{E87B1C39-4006-4EA9-94C5-5F1DDD11FF76}" srcId="{6178ECC5-9F88-458B-BE0B-A65BA228E643}" destId="{DAE8A583-E80E-4AA5-B39E-6AD8FDC05863}" srcOrd="4" destOrd="0" parTransId="{416A1AA2-C6D7-45A9-B600-C9039C845C87}" sibTransId="{42282906-144F-41CE-826A-12BDBD15C02D}"/>
    <dgm:cxn modelId="{4A20B548-CD1F-4BF0-961F-0477A8643BB6}" type="presOf" srcId="{01203C95-3838-43B9-BE54-F66364CF1884}" destId="{466F161D-57F5-4A6B-898D-80402DCA083F}" srcOrd="0" destOrd="0" presId="urn:microsoft.com/office/officeart/2005/8/layout/matrix1"/>
    <dgm:cxn modelId="{DA46AC49-3C14-4F99-98E3-EB606531553E}" type="presOf" srcId="{A107E321-4394-4C3E-8CDB-2E595F436EF7}" destId="{A718307F-299E-42DD-8DB2-B59A50D6F8B8}" srcOrd="0" destOrd="0" presId="urn:microsoft.com/office/officeart/2005/8/layout/matrix1"/>
    <dgm:cxn modelId="{9D366353-97C7-48C1-9300-61EF768E8F6B}" srcId="{6178ECC5-9F88-458B-BE0B-A65BA228E643}" destId="{EEB36974-CBCC-4A9F-BF3B-8A3B61AE8187}" srcOrd="5" destOrd="0" parTransId="{16F1CB77-94F2-41A4-BEA8-2F6F98399AEA}" sibTransId="{0B67F044-999C-4CF7-B4F0-F280F1AD09F3}"/>
    <dgm:cxn modelId="{3F06AB8A-E59E-4136-802E-837659E0392A}" type="presOf" srcId="{6178ECC5-9F88-458B-BE0B-A65BA228E643}" destId="{0AC6E5BB-19D1-47F8-BD21-90A4A7BFF21C}" srcOrd="0" destOrd="0" presId="urn:microsoft.com/office/officeart/2005/8/layout/matrix1"/>
    <dgm:cxn modelId="{DC01A293-6DC3-46FB-9C50-857DC5688F7F}" srcId="{6178ECC5-9F88-458B-BE0B-A65BA228E643}" destId="{53E8E6BD-C0F9-4BD3-9F5A-0AEC595E19F3}" srcOrd="0" destOrd="0" parTransId="{1C540CA7-15E8-4340-91D5-00565633947A}" sibTransId="{9F9097EE-FD83-42B6-9D1E-803B71265C7E}"/>
    <dgm:cxn modelId="{B4923EA1-C7B6-4513-95B1-39564D081ED0}" type="presOf" srcId="{A977A935-4386-4DDB-8251-641BF9091D59}" destId="{620DB39C-B51B-4A0D-ADE1-3690797673FA}" srcOrd="0" destOrd="0" presId="urn:microsoft.com/office/officeart/2005/8/layout/matrix1"/>
    <dgm:cxn modelId="{B01EA7A3-7D5C-49FB-9D5E-B59D1625716E}" srcId="{6178ECC5-9F88-458B-BE0B-A65BA228E643}" destId="{A977A935-4386-4DDB-8251-641BF9091D59}" srcOrd="1" destOrd="0" parTransId="{49F568FA-9220-431C-8854-A093CDB25342}" sibTransId="{8B3B3A7E-96EC-4FAA-A275-089A6DE8F7AB}"/>
    <dgm:cxn modelId="{1723EBBB-4C9C-4FE5-80E1-80C6FBA4B1E8}" srcId="{6178ECC5-9F88-458B-BE0B-A65BA228E643}" destId="{A107E321-4394-4C3E-8CDB-2E595F436EF7}" srcOrd="2" destOrd="0" parTransId="{FC7C6167-BAFB-4EC1-8D26-EC5138991115}" sibTransId="{28187CED-51E3-4760-8575-1B147E54B560}"/>
    <dgm:cxn modelId="{B3814DC3-E519-49EF-ABC6-A87FFDEC6160}" srcId="{01203C95-3838-43B9-BE54-F66364CF1884}" destId="{6178ECC5-9F88-458B-BE0B-A65BA228E643}" srcOrd="0" destOrd="0" parTransId="{65372F05-D6DA-47DA-94BF-3E936EF27ABA}" sibTransId="{B62946C5-A927-4ED7-816D-8F8D732EE299}"/>
    <dgm:cxn modelId="{C45F46CD-0AFF-458D-A2AF-F6855DF88DE0}" type="presOf" srcId="{F0D17D18-0B11-46D4-9B9F-2580312F04FE}" destId="{65D18A2C-8088-4674-BF65-F82D46C4980C}" srcOrd="0" destOrd="0" presId="urn:microsoft.com/office/officeart/2005/8/layout/matrix1"/>
    <dgm:cxn modelId="{AE3404D5-CD74-4756-8EE3-393DE1E58918}" srcId="{6178ECC5-9F88-458B-BE0B-A65BA228E643}" destId="{F0D17D18-0B11-46D4-9B9F-2580312F04FE}" srcOrd="3" destOrd="0" parTransId="{53FB7B9D-0503-48CE-B796-C486D72ED0C8}" sibTransId="{FB582272-CF32-4545-BBDB-C31BCF8C73AB}"/>
    <dgm:cxn modelId="{DF9AA3FF-0984-4FE5-94BF-CC809BE99E5B}" type="presOf" srcId="{53E8E6BD-C0F9-4BD3-9F5A-0AEC595E19F3}" destId="{F923156B-58CC-4A55-84BC-540A30DCEED6}" srcOrd="0" destOrd="0" presId="urn:microsoft.com/office/officeart/2005/8/layout/matrix1"/>
    <dgm:cxn modelId="{B8F10FDC-8651-4C0E-B491-F8E5514AA9A2}" type="presParOf" srcId="{466F161D-57F5-4A6B-898D-80402DCA083F}" destId="{677E2722-AD99-4148-9523-407B5A75ECC5}" srcOrd="0" destOrd="0" presId="urn:microsoft.com/office/officeart/2005/8/layout/matrix1"/>
    <dgm:cxn modelId="{5785475F-3EFA-41D6-90FB-96032C2D1F9B}" type="presParOf" srcId="{677E2722-AD99-4148-9523-407B5A75ECC5}" destId="{F923156B-58CC-4A55-84BC-540A30DCEED6}" srcOrd="0" destOrd="0" presId="urn:microsoft.com/office/officeart/2005/8/layout/matrix1"/>
    <dgm:cxn modelId="{8686FAC8-2AE0-41FE-9C44-E7576DDEF785}" type="presParOf" srcId="{677E2722-AD99-4148-9523-407B5A75ECC5}" destId="{C4CFB098-6A15-475B-93CF-ACF8B2872AB1}" srcOrd="1" destOrd="0" presId="urn:microsoft.com/office/officeart/2005/8/layout/matrix1"/>
    <dgm:cxn modelId="{88C24568-7475-442C-8C0F-1580C79030DB}" type="presParOf" srcId="{677E2722-AD99-4148-9523-407B5A75ECC5}" destId="{620DB39C-B51B-4A0D-ADE1-3690797673FA}" srcOrd="2" destOrd="0" presId="urn:microsoft.com/office/officeart/2005/8/layout/matrix1"/>
    <dgm:cxn modelId="{D9896B5C-FF2D-45C1-A044-09F2111593B9}" type="presParOf" srcId="{677E2722-AD99-4148-9523-407B5A75ECC5}" destId="{60C25FC1-8377-4C9C-A9DC-C5B256C1CBE8}" srcOrd="3" destOrd="0" presId="urn:microsoft.com/office/officeart/2005/8/layout/matrix1"/>
    <dgm:cxn modelId="{066B7726-63C3-4C51-A80D-710BE45828C0}" type="presParOf" srcId="{677E2722-AD99-4148-9523-407B5A75ECC5}" destId="{A718307F-299E-42DD-8DB2-B59A50D6F8B8}" srcOrd="4" destOrd="0" presId="urn:microsoft.com/office/officeart/2005/8/layout/matrix1"/>
    <dgm:cxn modelId="{664F9908-4E29-4B28-8F61-E94E6A838CC4}" type="presParOf" srcId="{677E2722-AD99-4148-9523-407B5A75ECC5}" destId="{F08CC036-C11A-4F4A-A7B6-1D4457451D73}" srcOrd="5" destOrd="0" presId="urn:microsoft.com/office/officeart/2005/8/layout/matrix1"/>
    <dgm:cxn modelId="{0D0349E3-B1EF-4C72-A3BC-36C78125DDBD}" type="presParOf" srcId="{677E2722-AD99-4148-9523-407B5A75ECC5}" destId="{65D18A2C-8088-4674-BF65-F82D46C4980C}" srcOrd="6" destOrd="0" presId="urn:microsoft.com/office/officeart/2005/8/layout/matrix1"/>
    <dgm:cxn modelId="{C211C543-7707-4B45-A620-C63E58A0E377}" type="presParOf" srcId="{677E2722-AD99-4148-9523-407B5A75ECC5}" destId="{030452FD-E973-407E-A39E-790AA4A60EE2}" srcOrd="7" destOrd="0" presId="urn:microsoft.com/office/officeart/2005/8/layout/matrix1"/>
    <dgm:cxn modelId="{9B13BB32-2E62-40FD-8EE4-B6AAEE1D5EB6}" type="presParOf" srcId="{466F161D-57F5-4A6B-898D-80402DCA083F}" destId="{0AC6E5BB-19D1-47F8-BD21-90A4A7BFF21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C9E643-0899-4D99-866F-8E83598B7F9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E914D77-530F-422E-8E3D-EDD307AB1F58}">
      <dgm:prSet phldrT="[Tekst]" phldr="0" custT="1"/>
      <dgm:spPr/>
      <dgm:t>
        <a:bodyPr/>
        <a:lstStyle/>
        <a:p>
          <a:r>
            <a:rPr lang="hr-HR" sz="2800" dirty="0"/>
            <a:t>konačan uspjeh od 5. do 8. razreda na dvije decimale</a:t>
          </a:r>
        </a:p>
      </dgm:t>
    </dgm:pt>
    <dgm:pt modelId="{63A8C6B3-D734-4BCE-B402-082122F333D1}" type="parTrans" cxnId="{E1B848A5-F180-4459-A5EA-14446146744A}">
      <dgm:prSet/>
      <dgm:spPr/>
      <dgm:t>
        <a:bodyPr/>
        <a:lstStyle/>
        <a:p>
          <a:endParaRPr lang="hr-HR"/>
        </a:p>
      </dgm:t>
    </dgm:pt>
    <dgm:pt modelId="{67EB6FDC-236D-4DDA-B2B7-092079892BBA}" type="sibTrans" cxnId="{E1B848A5-F180-4459-A5EA-14446146744A}">
      <dgm:prSet/>
      <dgm:spPr/>
      <dgm:t>
        <a:bodyPr/>
        <a:lstStyle/>
        <a:p>
          <a:endParaRPr lang="hr-HR"/>
        </a:p>
      </dgm:t>
    </dgm:pt>
    <dgm:pt modelId="{D56A1A2F-7598-4A66-9AE4-B483DDB516EC}">
      <dgm:prSet phldrT="[Tekst]" phldr="0" custT="1"/>
      <dgm:spPr/>
      <dgm:t>
        <a:bodyPr/>
        <a:lstStyle/>
        <a:p>
          <a:r>
            <a:rPr lang="hr-HR" sz="2800" dirty="0"/>
            <a:t>5. razred 4,50           7. razred 5,00  6. razred 4,00           8. razred 4,50</a:t>
          </a:r>
        </a:p>
      </dgm:t>
    </dgm:pt>
    <dgm:pt modelId="{41F5AEEE-0798-4086-874F-118C7CBC0AF0}" type="parTrans" cxnId="{8A7B007F-1A73-4A11-B4F2-A52E78828E08}">
      <dgm:prSet/>
      <dgm:spPr/>
      <dgm:t>
        <a:bodyPr/>
        <a:lstStyle/>
        <a:p>
          <a:endParaRPr lang="hr-HR"/>
        </a:p>
      </dgm:t>
    </dgm:pt>
    <dgm:pt modelId="{8A3AF7F6-FEFF-4512-8FBD-E3E58DF5B009}" type="sibTrans" cxnId="{8A7B007F-1A73-4A11-B4F2-A52E78828E08}">
      <dgm:prSet/>
      <dgm:spPr/>
      <dgm:t>
        <a:bodyPr/>
        <a:lstStyle/>
        <a:p>
          <a:endParaRPr lang="hr-HR"/>
        </a:p>
      </dgm:t>
    </dgm:pt>
    <dgm:pt modelId="{0A04760F-EA93-46F4-B364-E30559F520BA}">
      <dgm:prSet phldrT="[Tekst]" phldr="0" custT="1"/>
      <dgm:spPr/>
      <dgm:t>
        <a:bodyPr/>
        <a:lstStyle/>
        <a:p>
          <a:r>
            <a:rPr lang="hr-HR" sz="2800" dirty="0"/>
            <a:t>UKUPNO 18 bodova</a:t>
          </a:r>
        </a:p>
      </dgm:t>
    </dgm:pt>
    <dgm:pt modelId="{1713BEDF-C396-4819-B3F9-B80099A0782F}" type="parTrans" cxnId="{A511790A-A063-4A99-83DC-4A7071673410}">
      <dgm:prSet/>
      <dgm:spPr/>
      <dgm:t>
        <a:bodyPr/>
        <a:lstStyle/>
        <a:p>
          <a:endParaRPr lang="hr-HR"/>
        </a:p>
      </dgm:t>
    </dgm:pt>
    <dgm:pt modelId="{0406811A-8417-4162-AFEE-E924ED2B7C1F}" type="sibTrans" cxnId="{A511790A-A063-4A99-83DC-4A7071673410}">
      <dgm:prSet/>
      <dgm:spPr/>
      <dgm:t>
        <a:bodyPr/>
        <a:lstStyle/>
        <a:p>
          <a:endParaRPr lang="hr-HR"/>
        </a:p>
      </dgm:t>
    </dgm:pt>
    <dgm:pt modelId="{E9A8346B-BF4F-4E5E-8C48-B7F9C3127B55}">
      <dgm:prSet phldrT="[Tekst]" phldr="0" custT="1"/>
      <dgm:spPr/>
      <dgm:t>
        <a:bodyPr/>
        <a:lstStyle/>
        <a:p>
          <a:r>
            <a:rPr lang="hr-HR" sz="2800" dirty="0"/>
            <a:t>prosjek ocjena za 7. i 8. razred iz HJ, MAT i EJ</a:t>
          </a:r>
        </a:p>
      </dgm:t>
    </dgm:pt>
    <dgm:pt modelId="{4BEE51C2-AA34-42E5-95BE-DE61D6BA0FDC}" type="parTrans" cxnId="{65992288-471A-439A-95A1-4BB8742FE677}">
      <dgm:prSet/>
      <dgm:spPr/>
      <dgm:t>
        <a:bodyPr/>
        <a:lstStyle/>
        <a:p>
          <a:endParaRPr lang="hr-HR"/>
        </a:p>
      </dgm:t>
    </dgm:pt>
    <dgm:pt modelId="{FED24C3A-158F-4719-B1CC-A044642969D8}" type="sibTrans" cxnId="{65992288-471A-439A-95A1-4BB8742FE677}">
      <dgm:prSet/>
      <dgm:spPr/>
      <dgm:t>
        <a:bodyPr/>
        <a:lstStyle/>
        <a:p>
          <a:endParaRPr lang="hr-HR"/>
        </a:p>
      </dgm:t>
    </dgm:pt>
    <dgm:pt modelId="{1A65764D-0121-4E61-9BCB-6127BFB980F6}">
      <dgm:prSet phldrT="[Tekst]" phldr="0" custT="1"/>
      <dgm:spPr/>
      <dgm:t>
        <a:bodyPr/>
        <a:lstStyle/>
        <a:p>
          <a:r>
            <a:rPr lang="hr-HR" sz="2800" dirty="0"/>
            <a:t>HJ 5,00 i 4,00     MAT 4,00 i 5,00     EJ 4,00 i 4,00</a:t>
          </a:r>
        </a:p>
      </dgm:t>
    </dgm:pt>
    <dgm:pt modelId="{27D04433-CDE2-4A15-BAE1-5257F0611533}" type="parTrans" cxnId="{7E4AE68D-2AF0-4C2C-A941-8127662A3EE4}">
      <dgm:prSet/>
      <dgm:spPr/>
      <dgm:t>
        <a:bodyPr/>
        <a:lstStyle/>
        <a:p>
          <a:endParaRPr lang="hr-HR"/>
        </a:p>
      </dgm:t>
    </dgm:pt>
    <dgm:pt modelId="{3C5A73FD-4BCA-4A25-8570-DBCBF63D8092}" type="sibTrans" cxnId="{7E4AE68D-2AF0-4C2C-A941-8127662A3EE4}">
      <dgm:prSet/>
      <dgm:spPr/>
      <dgm:t>
        <a:bodyPr/>
        <a:lstStyle/>
        <a:p>
          <a:endParaRPr lang="hr-HR"/>
        </a:p>
      </dgm:t>
    </dgm:pt>
    <dgm:pt modelId="{855F9526-3979-499B-BEB2-5A704AB35944}">
      <dgm:prSet phldrT="[Tekst]" phldr="0" custT="1"/>
      <dgm:spPr/>
      <dgm:t>
        <a:bodyPr/>
        <a:lstStyle/>
        <a:p>
          <a:r>
            <a:rPr lang="hr-HR" sz="2800" dirty="0"/>
            <a:t>UKUPNO 26 bodova</a:t>
          </a:r>
        </a:p>
      </dgm:t>
    </dgm:pt>
    <dgm:pt modelId="{BB80E731-E0C1-4174-A2DA-93DC9169BC91}" type="parTrans" cxnId="{DCE7A275-0A68-43AF-8420-5823DABA09A6}">
      <dgm:prSet/>
      <dgm:spPr/>
      <dgm:t>
        <a:bodyPr/>
        <a:lstStyle/>
        <a:p>
          <a:endParaRPr lang="hr-HR"/>
        </a:p>
      </dgm:t>
    </dgm:pt>
    <dgm:pt modelId="{768D2CC0-0888-42F7-AD41-5CCDB7E37464}" type="sibTrans" cxnId="{DCE7A275-0A68-43AF-8420-5823DABA09A6}">
      <dgm:prSet/>
      <dgm:spPr/>
      <dgm:t>
        <a:bodyPr/>
        <a:lstStyle/>
        <a:p>
          <a:endParaRPr lang="hr-HR"/>
        </a:p>
      </dgm:t>
    </dgm:pt>
    <dgm:pt modelId="{9B7256A0-CF36-4E98-9DC2-36D6E72EFFD4}" type="pres">
      <dgm:prSet presAssocID="{7AC9E643-0899-4D99-866F-8E83598B7F92}" presName="Name0" presStyleCnt="0">
        <dgm:presLayoutVars>
          <dgm:dir/>
          <dgm:animLvl val="lvl"/>
          <dgm:resizeHandles/>
        </dgm:presLayoutVars>
      </dgm:prSet>
      <dgm:spPr/>
    </dgm:pt>
    <dgm:pt modelId="{65059F22-DF36-436E-9634-CABC7F6B49D9}" type="pres">
      <dgm:prSet presAssocID="{DE914D77-530F-422E-8E3D-EDD307AB1F58}" presName="linNode" presStyleCnt="0"/>
      <dgm:spPr/>
    </dgm:pt>
    <dgm:pt modelId="{C6B0D496-0AF2-44E5-9302-DEEE745BB5A9}" type="pres">
      <dgm:prSet presAssocID="{DE914D77-530F-422E-8E3D-EDD307AB1F58}" presName="parentShp" presStyleLbl="node1" presStyleIdx="0" presStyleCnt="2">
        <dgm:presLayoutVars>
          <dgm:bulletEnabled val="1"/>
        </dgm:presLayoutVars>
      </dgm:prSet>
      <dgm:spPr/>
    </dgm:pt>
    <dgm:pt modelId="{E321636D-4240-4A94-B189-D4EDE5CF4F72}" type="pres">
      <dgm:prSet presAssocID="{DE914D77-530F-422E-8E3D-EDD307AB1F58}" presName="childShp" presStyleLbl="bgAccFollowNode1" presStyleIdx="0" presStyleCnt="2">
        <dgm:presLayoutVars>
          <dgm:bulletEnabled val="1"/>
        </dgm:presLayoutVars>
      </dgm:prSet>
      <dgm:spPr/>
    </dgm:pt>
    <dgm:pt modelId="{1B62B109-5344-457B-93DA-5180DD142312}" type="pres">
      <dgm:prSet presAssocID="{67EB6FDC-236D-4DDA-B2B7-092079892BBA}" presName="spacing" presStyleCnt="0"/>
      <dgm:spPr/>
    </dgm:pt>
    <dgm:pt modelId="{8CB78959-499A-4B97-8B71-80097774496C}" type="pres">
      <dgm:prSet presAssocID="{E9A8346B-BF4F-4E5E-8C48-B7F9C3127B55}" presName="linNode" presStyleCnt="0"/>
      <dgm:spPr/>
    </dgm:pt>
    <dgm:pt modelId="{7DE46F1E-A829-4127-95C4-181AE25E6A64}" type="pres">
      <dgm:prSet presAssocID="{E9A8346B-BF4F-4E5E-8C48-B7F9C3127B55}" presName="parentShp" presStyleLbl="node1" presStyleIdx="1" presStyleCnt="2">
        <dgm:presLayoutVars>
          <dgm:bulletEnabled val="1"/>
        </dgm:presLayoutVars>
      </dgm:prSet>
      <dgm:spPr/>
    </dgm:pt>
    <dgm:pt modelId="{E9D39BAA-CBF9-4F2C-A307-F2F8E825B3AD}" type="pres">
      <dgm:prSet presAssocID="{E9A8346B-BF4F-4E5E-8C48-B7F9C3127B55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A511790A-A063-4A99-83DC-4A7071673410}" srcId="{DE914D77-530F-422E-8E3D-EDD307AB1F58}" destId="{0A04760F-EA93-46F4-B364-E30559F520BA}" srcOrd="1" destOrd="0" parTransId="{1713BEDF-C396-4819-B3F9-B80099A0782F}" sibTransId="{0406811A-8417-4162-AFEE-E924ED2B7C1F}"/>
    <dgm:cxn modelId="{D6B52A28-8F0F-4532-81B5-E18FE20D48EA}" type="presOf" srcId="{D56A1A2F-7598-4A66-9AE4-B483DDB516EC}" destId="{E321636D-4240-4A94-B189-D4EDE5CF4F72}" srcOrd="0" destOrd="0" presId="urn:microsoft.com/office/officeart/2005/8/layout/vList6"/>
    <dgm:cxn modelId="{E7DA7D2A-DC4B-4C61-8E4A-052D4E5763E5}" type="presOf" srcId="{855F9526-3979-499B-BEB2-5A704AB35944}" destId="{E9D39BAA-CBF9-4F2C-A307-F2F8E825B3AD}" srcOrd="0" destOrd="1" presId="urn:microsoft.com/office/officeart/2005/8/layout/vList6"/>
    <dgm:cxn modelId="{0EB4284F-378F-461A-A43F-9B00E8D1AA59}" type="presOf" srcId="{7AC9E643-0899-4D99-866F-8E83598B7F92}" destId="{9B7256A0-CF36-4E98-9DC2-36D6E72EFFD4}" srcOrd="0" destOrd="0" presId="urn:microsoft.com/office/officeart/2005/8/layout/vList6"/>
    <dgm:cxn modelId="{7D330A72-DD94-4054-B1E4-AB38D93A7DFB}" type="presOf" srcId="{E9A8346B-BF4F-4E5E-8C48-B7F9C3127B55}" destId="{7DE46F1E-A829-4127-95C4-181AE25E6A64}" srcOrd="0" destOrd="0" presId="urn:microsoft.com/office/officeart/2005/8/layout/vList6"/>
    <dgm:cxn modelId="{DCE7A275-0A68-43AF-8420-5823DABA09A6}" srcId="{E9A8346B-BF4F-4E5E-8C48-B7F9C3127B55}" destId="{855F9526-3979-499B-BEB2-5A704AB35944}" srcOrd="1" destOrd="0" parTransId="{BB80E731-E0C1-4174-A2DA-93DC9169BC91}" sibTransId="{768D2CC0-0888-42F7-AD41-5CCDB7E37464}"/>
    <dgm:cxn modelId="{8A7B007F-1A73-4A11-B4F2-A52E78828E08}" srcId="{DE914D77-530F-422E-8E3D-EDD307AB1F58}" destId="{D56A1A2F-7598-4A66-9AE4-B483DDB516EC}" srcOrd="0" destOrd="0" parTransId="{41F5AEEE-0798-4086-874F-118C7CBC0AF0}" sibTransId="{8A3AF7F6-FEFF-4512-8FBD-E3E58DF5B009}"/>
    <dgm:cxn modelId="{65992288-471A-439A-95A1-4BB8742FE677}" srcId="{7AC9E643-0899-4D99-866F-8E83598B7F92}" destId="{E9A8346B-BF4F-4E5E-8C48-B7F9C3127B55}" srcOrd="1" destOrd="0" parTransId="{4BEE51C2-AA34-42E5-95BE-DE61D6BA0FDC}" sibTransId="{FED24C3A-158F-4719-B1CC-A044642969D8}"/>
    <dgm:cxn modelId="{88AEFE8C-D430-40D5-98D9-2363BE47FAE1}" type="presOf" srcId="{1A65764D-0121-4E61-9BCB-6127BFB980F6}" destId="{E9D39BAA-CBF9-4F2C-A307-F2F8E825B3AD}" srcOrd="0" destOrd="0" presId="urn:microsoft.com/office/officeart/2005/8/layout/vList6"/>
    <dgm:cxn modelId="{7E4AE68D-2AF0-4C2C-A941-8127662A3EE4}" srcId="{E9A8346B-BF4F-4E5E-8C48-B7F9C3127B55}" destId="{1A65764D-0121-4E61-9BCB-6127BFB980F6}" srcOrd="0" destOrd="0" parTransId="{27D04433-CDE2-4A15-BAE1-5257F0611533}" sibTransId="{3C5A73FD-4BCA-4A25-8570-DBCBF63D8092}"/>
    <dgm:cxn modelId="{E1B848A5-F180-4459-A5EA-14446146744A}" srcId="{7AC9E643-0899-4D99-866F-8E83598B7F92}" destId="{DE914D77-530F-422E-8E3D-EDD307AB1F58}" srcOrd="0" destOrd="0" parTransId="{63A8C6B3-D734-4BCE-B402-082122F333D1}" sibTransId="{67EB6FDC-236D-4DDA-B2B7-092079892BBA}"/>
    <dgm:cxn modelId="{E1E94DB7-482C-44AA-8720-7F8AD56CBD58}" type="presOf" srcId="{DE914D77-530F-422E-8E3D-EDD307AB1F58}" destId="{C6B0D496-0AF2-44E5-9302-DEEE745BB5A9}" srcOrd="0" destOrd="0" presId="urn:microsoft.com/office/officeart/2005/8/layout/vList6"/>
    <dgm:cxn modelId="{488C1EEF-FA45-4A42-B7BE-FE6F6F5A6DE1}" type="presOf" srcId="{0A04760F-EA93-46F4-B364-E30559F520BA}" destId="{E321636D-4240-4A94-B189-D4EDE5CF4F72}" srcOrd="0" destOrd="1" presId="urn:microsoft.com/office/officeart/2005/8/layout/vList6"/>
    <dgm:cxn modelId="{C5422AD6-4DD2-4283-82A9-BDB20517B649}" type="presParOf" srcId="{9B7256A0-CF36-4E98-9DC2-36D6E72EFFD4}" destId="{65059F22-DF36-436E-9634-CABC7F6B49D9}" srcOrd="0" destOrd="0" presId="urn:microsoft.com/office/officeart/2005/8/layout/vList6"/>
    <dgm:cxn modelId="{CE198094-BF88-441E-81FC-FED759BB38B4}" type="presParOf" srcId="{65059F22-DF36-436E-9634-CABC7F6B49D9}" destId="{C6B0D496-0AF2-44E5-9302-DEEE745BB5A9}" srcOrd="0" destOrd="0" presId="urn:microsoft.com/office/officeart/2005/8/layout/vList6"/>
    <dgm:cxn modelId="{9AC55EB9-AA76-4180-AFF9-639F1961D40F}" type="presParOf" srcId="{65059F22-DF36-436E-9634-CABC7F6B49D9}" destId="{E321636D-4240-4A94-B189-D4EDE5CF4F72}" srcOrd="1" destOrd="0" presId="urn:microsoft.com/office/officeart/2005/8/layout/vList6"/>
    <dgm:cxn modelId="{FB3068D3-ECA6-4D66-A826-B3188945D3BF}" type="presParOf" srcId="{9B7256A0-CF36-4E98-9DC2-36D6E72EFFD4}" destId="{1B62B109-5344-457B-93DA-5180DD142312}" srcOrd="1" destOrd="0" presId="urn:microsoft.com/office/officeart/2005/8/layout/vList6"/>
    <dgm:cxn modelId="{8EBD0537-ADC8-44F3-89FC-E3C9F4256F34}" type="presParOf" srcId="{9B7256A0-CF36-4E98-9DC2-36D6E72EFFD4}" destId="{8CB78959-499A-4B97-8B71-80097774496C}" srcOrd="2" destOrd="0" presId="urn:microsoft.com/office/officeart/2005/8/layout/vList6"/>
    <dgm:cxn modelId="{1FB8BDBF-198D-461B-8393-573C63B222E7}" type="presParOf" srcId="{8CB78959-499A-4B97-8B71-80097774496C}" destId="{7DE46F1E-A829-4127-95C4-181AE25E6A64}" srcOrd="0" destOrd="0" presId="urn:microsoft.com/office/officeart/2005/8/layout/vList6"/>
    <dgm:cxn modelId="{231A98CF-E49F-43EB-9CB2-7AD5B290732A}" type="presParOf" srcId="{8CB78959-499A-4B97-8B71-80097774496C}" destId="{E9D39BAA-CBF9-4F2C-A307-F2F8E825B3A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3156B-58CC-4A55-84BC-540A30DCEED6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konačan uspjeh od 5. do 8. razreda na dvije decimale</a:t>
          </a:r>
        </a:p>
      </dsp:txBody>
      <dsp:txXfrm rot="5400000">
        <a:off x="0" y="0"/>
        <a:ext cx="5257800" cy="1631751"/>
      </dsp:txXfrm>
    </dsp:sp>
    <dsp:sp modelId="{620DB39C-B51B-4A0D-ADE1-3690797673FA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prosjeci ocjena za 7. i 8. razred iz HJ, MAT i EJ</a:t>
          </a:r>
        </a:p>
      </dsp:txBody>
      <dsp:txXfrm>
        <a:off x="5257800" y="0"/>
        <a:ext cx="5257800" cy="1631751"/>
      </dsp:txXfrm>
    </dsp:sp>
    <dsp:sp modelId="{A718307F-299E-42DD-8DB2-B59A50D6F8B8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800" kern="1200" dirty="0"/>
            <a:t>prosjek ocjena za 7. i 8. razred iz dva predmeta propisana Pravilnikom za pojedinu školu</a:t>
          </a:r>
          <a:endParaRPr lang="hr-HR" sz="2800" kern="1200" dirty="0"/>
        </a:p>
        <a:p>
          <a:pPr marL="0"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800" kern="1200" dirty="0"/>
        </a:p>
      </dsp:txBody>
      <dsp:txXfrm rot="10800000">
        <a:off x="0" y="2719586"/>
        <a:ext cx="5257800" cy="1631751"/>
      </dsp:txXfrm>
    </dsp:sp>
    <dsp:sp modelId="{65D18A2C-8088-4674-BF65-F82D46C4980C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prosjek ocjena za 7. i 8. razred iz jednog predmeta koji određuje škola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800" kern="1200" dirty="0"/>
        </a:p>
      </dsp:txBody>
      <dsp:txXfrm rot="-5400000">
        <a:off x="5257800" y="2719586"/>
        <a:ext cx="5257800" cy="1631751"/>
      </dsp:txXfrm>
    </dsp:sp>
    <dsp:sp modelId="{0AC6E5BB-19D1-47F8-BD21-90A4A7BFF21C}">
      <dsp:nvSpPr>
        <dsp:cNvPr id="0" name=""/>
        <dsp:cNvSpPr/>
      </dsp:nvSpPr>
      <dsp:spPr>
        <a:xfrm>
          <a:off x="3680460" y="1307544"/>
          <a:ext cx="3154680" cy="108783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ZAJEDNIČKI ELEMENT</a:t>
          </a:r>
        </a:p>
      </dsp:txBody>
      <dsp:txXfrm>
        <a:off x="3733564" y="1360648"/>
        <a:ext cx="3048472" cy="9816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1636D-4240-4A94-B189-D4EDE5CF4F72}">
      <dsp:nvSpPr>
        <dsp:cNvPr id="0" name=""/>
        <dsp:cNvSpPr/>
      </dsp:nvSpPr>
      <dsp:spPr>
        <a:xfrm>
          <a:off x="4206240" y="531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800" kern="1200" dirty="0"/>
            <a:t>5. razred 4,50           7. razred 5,00  6. razred 4,00           8. razred 4,50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800" kern="1200" dirty="0"/>
            <a:t>UKUPNO 18 bodova</a:t>
          </a:r>
        </a:p>
      </dsp:txBody>
      <dsp:txXfrm>
        <a:off x="4206240" y="259476"/>
        <a:ext cx="5532525" cy="1553669"/>
      </dsp:txXfrm>
    </dsp:sp>
    <dsp:sp modelId="{C6B0D496-0AF2-44E5-9302-DEEE745BB5A9}">
      <dsp:nvSpPr>
        <dsp:cNvPr id="0" name=""/>
        <dsp:cNvSpPr/>
      </dsp:nvSpPr>
      <dsp:spPr>
        <a:xfrm>
          <a:off x="0" y="531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konačan uspjeh od 5. do 8. razreda na dvije decimale</a:t>
          </a:r>
        </a:p>
      </dsp:txBody>
      <dsp:txXfrm>
        <a:off x="101125" y="101656"/>
        <a:ext cx="4003990" cy="1869309"/>
      </dsp:txXfrm>
    </dsp:sp>
    <dsp:sp modelId="{E9D39BAA-CBF9-4F2C-A307-F2F8E825B3AD}">
      <dsp:nvSpPr>
        <dsp:cNvPr id="0" name=""/>
        <dsp:cNvSpPr/>
      </dsp:nvSpPr>
      <dsp:spPr>
        <a:xfrm>
          <a:off x="4206240" y="2279246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800" kern="1200" dirty="0"/>
            <a:t>HJ 5,00 i 4,00     MAT 4,00 i 5,00     EJ 4,00 i 4,00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800" kern="1200" dirty="0"/>
            <a:t>UKUPNO 26 bodova</a:t>
          </a:r>
        </a:p>
      </dsp:txBody>
      <dsp:txXfrm>
        <a:off x="4206240" y="2538191"/>
        <a:ext cx="5532525" cy="1553669"/>
      </dsp:txXfrm>
    </dsp:sp>
    <dsp:sp modelId="{7DE46F1E-A829-4127-95C4-181AE25E6A64}">
      <dsp:nvSpPr>
        <dsp:cNvPr id="0" name=""/>
        <dsp:cNvSpPr/>
      </dsp:nvSpPr>
      <dsp:spPr>
        <a:xfrm>
          <a:off x="0" y="2279246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prosjek ocjena za 7. i 8. razred iz HJ, MAT i EJ</a:t>
          </a:r>
        </a:p>
      </dsp:txBody>
      <dsp:txXfrm>
        <a:off x="101125" y="2380371"/>
        <a:ext cx="4003990" cy="1869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667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4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10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847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79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642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383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077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158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19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547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0E264-124A-4B4D-BF30-BFF04DD48B1E}" type="datetimeFigureOut">
              <a:rPr lang="hr-HR" smtClean="0"/>
              <a:t>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E2CEE-1D2D-4DF0-9EA2-21F104F7F2B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622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#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.hr/c/podzakonski-propis/27327/pravilnik-o-elementima-i-kriterijima-za-izbor-kandidata-za-upis-u-i.-razred-srednje-skole-%E2%80%93-procisceni-tekst" TargetMode="External"/><Relationship Id="rId2" Type="http://schemas.openxmlformats.org/officeDocument/2006/relationships/hyperlink" Target="https://narodne-novine.nn.hr/clanci/sluzbeni/2026_05_56_701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#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413164"/>
            <a:ext cx="9144000" cy="2401599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UPIS U PRVI RAZRED SREDNJE ŠKOLE ZA ŠKOLSKU 2026./2027. GODINU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4553528"/>
            <a:ext cx="9144000" cy="1147618"/>
          </a:xfrm>
        </p:spPr>
        <p:txBody>
          <a:bodyPr/>
          <a:lstStyle/>
          <a:p>
            <a:r>
              <a:rPr lang="hr-HR" dirty="0"/>
              <a:t>PROFESIONALNO USMJERAVANJE U ŠKOLSKOJ 2025./2026. GODINI</a:t>
            </a:r>
          </a:p>
        </p:txBody>
      </p:sp>
    </p:spTree>
    <p:extLst>
      <p:ext uri="{BB962C8B-B14F-4D97-AF65-F5344CB8AC3E}">
        <p14:creationId xmlns:p14="http://schemas.microsoft.com/office/powerpoint/2010/main" val="639050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A22C9-E12D-0F5B-F8C6-E5AAEA3EA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6DFCAE-F7FC-5865-2D22-0D66F2EB1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35"/>
            <a:ext cx="10515600" cy="788894"/>
          </a:xfrm>
        </p:spPr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UPISNI ROKOVI - LJETNI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D213ECAA-D087-6ECA-2F83-A525D3FF62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799370"/>
              </p:ext>
            </p:extLst>
          </p:nvPr>
        </p:nvGraphicFramePr>
        <p:xfrm>
          <a:off x="838200" y="797857"/>
          <a:ext cx="10515600" cy="6073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3871">
                  <a:extLst>
                    <a:ext uri="{9D8B030D-6E8A-4147-A177-3AD203B41FA5}">
                      <a16:colId xmlns:a16="http://schemas.microsoft.com/office/drawing/2014/main" val="1109020537"/>
                    </a:ext>
                  </a:extLst>
                </a:gridCol>
                <a:gridCol w="3751729">
                  <a:extLst>
                    <a:ext uri="{9D8B030D-6E8A-4147-A177-3AD203B41FA5}">
                      <a16:colId xmlns:a16="http://schemas.microsoft.com/office/drawing/2014/main" val="722548482"/>
                    </a:ext>
                  </a:extLst>
                </a:gridCol>
              </a:tblGrid>
              <a:tr h="349483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OPIS POSTUPKA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NADNEVAK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18707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b="0" dirty="0"/>
                        <a:t>Početak prijava u sustav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solidFill>
                            <a:schemeClr val="tx1"/>
                          </a:solidFill>
                        </a:rPr>
                        <a:t>1.6.2026.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85397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b="1" dirty="0"/>
                        <a:t>Prijava obrazovnih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solidFill>
                            <a:srgbClr val="FF0066"/>
                          </a:solidFill>
                        </a:rPr>
                        <a:t>24.6. – 3.7.2026.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574992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dirty="0"/>
                        <a:t>Prijava programa koji zahtijevaju</a:t>
                      </a:r>
                      <a:r>
                        <a:rPr lang="hr-HR" sz="1400" baseline="0" dirty="0"/>
                        <a:t> dodatne provjere (prijemni ispiti)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24.6. – 26.6.2026.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261819"/>
                  </a:ext>
                </a:extLst>
              </a:tr>
              <a:tr h="739395">
                <a:tc>
                  <a:txBody>
                    <a:bodyPr/>
                    <a:lstStyle/>
                    <a:p>
                      <a:r>
                        <a:rPr lang="hr-HR" sz="1400" dirty="0"/>
                        <a:t>Dostava dokumentacije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dirty="0"/>
                        <a:t>stručno mišljenje HZZ-a</a:t>
                      </a:r>
                      <a:r>
                        <a:rPr lang="hr-HR" sz="1400" baseline="0" dirty="0"/>
                        <a:t> za programe koji to zahtijevaju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dirty="0"/>
                        <a:t>dokumenti za dodatna prava (putem</a:t>
                      </a:r>
                      <a:r>
                        <a:rPr lang="hr-HR" sz="1400" baseline="0" dirty="0"/>
                        <a:t> </a:t>
                      </a:r>
                      <a:r>
                        <a:rPr lang="hr-HR" sz="1400" dirty="0"/>
                        <a:t>e-upisi.hr)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600" dirty="0"/>
                    </a:p>
                    <a:p>
                      <a:pPr algn="ctr"/>
                      <a:r>
                        <a:rPr lang="hr-HR" sz="1600" dirty="0"/>
                        <a:t>24.6. – 1.7.2026.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718219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dirty="0"/>
                        <a:t>Provođenje dodatnih ispita i provjera te unos rezultata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29.6. – 2.7.2026.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461399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dirty="0"/>
                        <a:t>Brisanje kandidata</a:t>
                      </a:r>
                      <a:r>
                        <a:rPr lang="hr-HR" sz="1400" baseline="0" dirty="0"/>
                        <a:t> koji nisu zadovoljili preduvjete s lista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186327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dirty="0"/>
                        <a:t>Unos</a:t>
                      </a:r>
                      <a:r>
                        <a:rPr lang="hr-HR" sz="1400" baseline="0" dirty="0"/>
                        <a:t> prigovora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3.7.2026.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20525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b="1" baseline="0" dirty="0"/>
                        <a:t>Objava konačnih ljestvica poretka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/>
                        <a:t>7.7.2026.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94146"/>
                  </a:ext>
                </a:extLst>
              </a:tr>
              <a:tr h="2184270">
                <a:tc>
                  <a:txBody>
                    <a:bodyPr/>
                    <a:lstStyle/>
                    <a:p>
                      <a:r>
                        <a:rPr lang="hr-HR" sz="1400" b="0" baseline="0" dirty="0"/>
                        <a:t>Dostava dokumenata koji su uvjet za upis u određeni program obrazovanja:</a:t>
                      </a:r>
                    </a:p>
                    <a:p>
                      <a:pPr algn="just"/>
                      <a:r>
                        <a:rPr lang="hr-HR" sz="1400" b="0" baseline="0" dirty="0"/>
                        <a:t>1. Upisnica (obvezno </a:t>
                      </a:r>
                      <a:r>
                        <a:rPr lang="hr-HR" sz="1400" b="1" baseline="0" dirty="0"/>
                        <a:t>za sve učenike</a:t>
                      </a:r>
                      <a:r>
                        <a:rPr lang="hr-HR" sz="1400" b="0" baseline="0" dirty="0"/>
                        <a:t>) – dostavlja se elektroničkim </a:t>
                      </a:r>
                      <a:r>
                        <a:rPr lang="hr-HR" sz="1400" b="1" baseline="0" dirty="0"/>
                        <a:t>putem srednje.e-upisi.hr </a:t>
                      </a:r>
                      <a:r>
                        <a:rPr lang="hr-HR" sz="1400" b="0" baseline="0" dirty="0"/>
                        <a:t>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pPr algn="just"/>
                      <a:r>
                        <a:rPr lang="hr-HR" sz="1400" b="0" baseline="0" dirty="0"/>
                        <a:t>2. Potvrda </a:t>
                      </a:r>
                      <a:r>
                        <a:rPr lang="hr-HR" sz="1400" b="1" baseline="0" dirty="0"/>
                        <a:t>liječnika školske medicine </a:t>
                      </a:r>
                      <a:r>
                        <a:rPr lang="hr-HR" sz="1400" b="0" baseline="0" dirty="0"/>
                        <a:t>– dostavlja se putem </a:t>
                      </a:r>
                      <a:r>
                        <a:rPr lang="hr-HR" sz="1400" b="1" baseline="0" dirty="0"/>
                        <a:t>elektroničke pošte na mail adresu SŠ</a:t>
                      </a:r>
                      <a:r>
                        <a:rPr lang="hr-HR" sz="1400" b="0" baseline="0" dirty="0"/>
                        <a:t> 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pPr algn="just"/>
                      <a:r>
                        <a:rPr lang="hr-HR" sz="1400" b="0" baseline="0" dirty="0"/>
                        <a:t>3. Potvrda </a:t>
                      </a:r>
                      <a:r>
                        <a:rPr lang="hr-HR" sz="1400" b="1" baseline="0" dirty="0"/>
                        <a:t>obiteljskog liječnika ili liječnička svjedodžba medicine rada </a:t>
                      </a:r>
                      <a:r>
                        <a:rPr lang="hr-HR" sz="1400" b="0" baseline="0" dirty="0"/>
                        <a:t>– dostavlja se putem </a:t>
                      </a:r>
                      <a:r>
                        <a:rPr lang="hr-HR" sz="1400" b="1" baseline="0" dirty="0"/>
                        <a:t>elektroničke pošte na mail adresu SŠ </a:t>
                      </a:r>
                      <a:r>
                        <a:rPr lang="hr-HR" sz="1400" b="0" baseline="0" dirty="0"/>
                        <a:t>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r>
                        <a:rPr lang="hr-HR" sz="1400" b="0" baseline="0" dirty="0"/>
                        <a:t>Točan datum zaprimanja dokumenata dolaskom u školu objavljuje se na mrežnim stranicama i oglasnim pločama</a:t>
                      </a:r>
                    </a:p>
                    <a:p>
                      <a:endParaRPr lang="hr-HR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600" b="1" dirty="0">
                        <a:solidFill>
                          <a:srgbClr val="FF0066"/>
                        </a:solidFill>
                      </a:endParaRPr>
                    </a:p>
                    <a:p>
                      <a:pPr algn="ctr"/>
                      <a:endParaRPr lang="hr-HR" sz="1600" b="1" dirty="0">
                        <a:solidFill>
                          <a:srgbClr val="FF0066"/>
                        </a:solidFill>
                      </a:endParaRPr>
                    </a:p>
                    <a:p>
                      <a:pPr algn="ctr"/>
                      <a:r>
                        <a:rPr lang="hr-HR" sz="1600" b="1" dirty="0">
                          <a:solidFill>
                            <a:srgbClr val="FF0066"/>
                          </a:solidFill>
                        </a:rPr>
                        <a:t>7.7. – 9.7.2026.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413779"/>
                  </a:ext>
                </a:extLst>
              </a:tr>
              <a:tr h="320360">
                <a:tc>
                  <a:txBody>
                    <a:bodyPr/>
                    <a:lstStyle/>
                    <a:p>
                      <a:r>
                        <a:rPr lang="hr-HR" sz="1400" b="0" baseline="0" dirty="0"/>
                        <a:t>Objava slobodnih upisnih mjesta nakon jesenskog roka / konačna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13.7.2026. / 10.8.2026.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601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950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618A3-8F88-E7B1-5EDA-7269AC50F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16792-ABD9-D358-FED4-6CAA25A50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35"/>
            <a:ext cx="10515600" cy="788894"/>
          </a:xfrm>
        </p:spPr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UPISNI ROKOVI - JESENSKI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E8DD5676-04FC-37AF-F0F8-2076CD4627D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932329"/>
          <a:ext cx="10515600" cy="5840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3871">
                  <a:extLst>
                    <a:ext uri="{9D8B030D-6E8A-4147-A177-3AD203B41FA5}">
                      <a16:colId xmlns:a16="http://schemas.microsoft.com/office/drawing/2014/main" val="1109020537"/>
                    </a:ext>
                  </a:extLst>
                </a:gridCol>
                <a:gridCol w="3751729">
                  <a:extLst>
                    <a:ext uri="{9D8B030D-6E8A-4147-A177-3AD203B41FA5}">
                      <a16:colId xmlns:a16="http://schemas.microsoft.com/office/drawing/2014/main" val="722548482"/>
                    </a:ext>
                  </a:extLst>
                </a:gridCol>
              </a:tblGrid>
              <a:tr h="354106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OPIS POSTUPKA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NADNEVAK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1870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b="1" dirty="0"/>
                        <a:t>Prijava u sustav i prijava obrazovnih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solidFill>
                            <a:srgbClr val="FF0066"/>
                          </a:solidFill>
                        </a:rPr>
                        <a:t>24.8. – 28.8.2026.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8539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dirty="0"/>
                        <a:t>Prijava programa koji zahtijevaju</a:t>
                      </a:r>
                      <a:r>
                        <a:rPr lang="hr-HR" sz="1600" baseline="0" dirty="0"/>
                        <a:t> dodatne provjere (prijemni ispiti)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24.8. – 26.8.2026.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261819"/>
                  </a:ext>
                </a:extLst>
              </a:tr>
              <a:tr h="796738">
                <a:tc>
                  <a:txBody>
                    <a:bodyPr/>
                    <a:lstStyle/>
                    <a:p>
                      <a:r>
                        <a:rPr lang="hr-HR" sz="1600" dirty="0"/>
                        <a:t>Dostava dokumentacije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stručno mišljenje HZZ-a</a:t>
                      </a:r>
                      <a:r>
                        <a:rPr lang="hr-HR" sz="1600" baseline="0" dirty="0"/>
                        <a:t> za programe koji to zahtijevaju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dokumenti za dodatna prava (putem</a:t>
                      </a:r>
                      <a:r>
                        <a:rPr lang="hr-HR" sz="1600" baseline="0" dirty="0"/>
                        <a:t> </a:t>
                      </a:r>
                      <a:r>
                        <a:rPr lang="hr-HR" sz="1600" dirty="0"/>
                        <a:t>e-upisi.hr)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600" dirty="0"/>
                    </a:p>
                    <a:p>
                      <a:pPr algn="ctr"/>
                      <a:r>
                        <a:rPr lang="hr-HR" sz="1600" dirty="0"/>
                        <a:t>24.8 – 27.8.2026.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71821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dirty="0"/>
                        <a:t>Provođenje dodatnih ispita i provjera te unos rezultata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27.8.2026.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46139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dirty="0"/>
                        <a:t>Brisanje kandidata</a:t>
                      </a:r>
                      <a:r>
                        <a:rPr lang="hr-HR" sz="1600" baseline="0" dirty="0"/>
                        <a:t> koji nisu zadovoljili preduvjete s lista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28.8.2026.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18632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dirty="0"/>
                        <a:t>Unos</a:t>
                      </a:r>
                      <a:r>
                        <a:rPr lang="hr-HR" sz="1600" baseline="0" dirty="0"/>
                        <a:t> prigovora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28.8.2026.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20525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1600" b="1" baseline="0" dirty="0"/>
                        <a:t>Objava konačnih ljestvica poretka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/>
                        <a:t>31.8.2026.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94146"/>
                  </a:ext>
                </a:extLst>
              </a:tr>
              <a:tr h="2213162">
                <a:tc>
                  <a:txBody>
                    <a:bodyPr/>
                    <a:lstStyle/>
                    <a:p>
                      <a:r>
                        <a:rPr lang="hr-HR" sz="1400" b="0" baseline="0" dirty="0"/>
                        <a:t>Dostava dokumenata koji su uvjet za upis u određeni program obrazovanja:</a:t>
                      </a:r>
                    </a:p>
                    <a:p>
                      <a:pPr algn="just"/>
                      <a:r>
                        <a:rPr lang="hr-HR" sz="1400" b="0" baseline="0" dirty="0"/>
                        <a:t>1. Upisnica (obvezno </a:t>
                      </a:r>
                      <a:r>
                        <a:rPr lang="hr-HR" sz="1400" b="1" baseline="0" dirty="0"/>
                        <a:t>za sve učenike</a:t>
                      </a:r>
                      <a:r>
                        <a:rPr lang="hr-HR" sz="1400" b="0" baseline="0" dirty="0"/>
                        <a:t>) – dostavlja se elektroničkim </a:t>
                      </a:r>
                      <a:r>
                        <a:rPr lang="hr-HR" sz="1400" b="1" baseline="0" dirty="0"/>
                        <a:t>putem srednje.e-upisi.hr </a:t>
                      </a:r>
                      <a:r>
                        <a:rPr lang="hr-HR" sz="1400" b="0" baseline="0" dirty="0"/>
                        <a:t>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pPr algn="just"/>
                      <a:r>
                        <a:rPr lang="hr-HR" sz="1400" b="0" baseline="0" dirty="0"/>
                        <a:t>2. Potvrda </a:t>
                      </a:r>
                      <a:r>
                        <a:rPr lang="hr-HR" sz="1400" b="1" baseline="0" dirty="0"/>
                        <a:t>liječnika školske medicine </a:t>
                      </a:r>
                      <a:r>
                        <a:rPr lang="hr-HR" sz="1400" b="0" baseline="0" dirty="0"/>
                        <a:t>– dostavlja se putem </a:t>
                      </a:r>
                      <a:r>
                        <a:rPr lang="hr-HR" sz="1400" b="1" baseline="0" dirty="0"/>
                        <a:t>elektroničke pošte na mail adresu SŠ</a:t>
                      </a:r>
                      <a:r>
                        <a:rPr lang="hr-HR" sz="1400" b="0" baseline="0" dirty="0"/>
                        <a:t> 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pPr algn="just"/>
                      <a:r>
                        <a:rPr lang="hr-HR" sz="1400" b="0" baseline="0" dirty="0"/>
                        <a:t>3. Potvrda </a:t>
                      </a:r>
                      <a:r>
                        <a:rPr lang="hr-HR" sz="1400" b="1" baseline="0" dirty="0"/>
                        <a:t>obiteljskog liječnika ili liječnička svjedodžba medicine rada </a:t>
                      </a:r>
                      <a:r>
                        <a:rPr lang="hr-HR" sz="1400" b="0" baseline="0" dirty="0"/>
                        <a:t>– dostavlja se putem </a:t>
                      </a:r>
                      <a:r>
                        <a:rPr lang="hr-HR" sz="1400" b="1" baseline="0" dirty="0"/>
                        <a:t>elektroničke pošte na mail adresu SŠ </a:t>
                      </a:r>
                      <a:r>
                        <a:rPr lang="hr-HR" sz="1400" b="0" baseline="0" dirty="0"/>
                        <a:t>ili </a:t>
                      </a:r>
                      <a:r>
                        <a:rPr lang="hr-HR" sz="1400" b="1" baseline="0" dirty="0"/>
                        <a:t>dolaskom u školu </a:t>
                      </a:r>
                      <a:r>
                        <a:rPr lang="hr-HR" sz="1400" b="0" baseline="0" dirty="0"/>
                        <a:t>na propisani datum</a:t>
                      </a:r>
                    </a:p>
                    <a:p>
                      <a:r>
                        <a:rPr lang="hr-HR" sz="1400" b="0" baseline="0" dirty="0"/>
                        <a:t>Točan datum zaprimanja dokumenata dolaskom u školu objavljuje se na mrežnim stranicama i oglasnim pločama</a:t>
                      </a:r>
                    </a:p>
                    <a:p>
                      <a:endParaRPr lang="hr-HR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600" b="1" dirty="0"/>
                    </a:p>
                    <a:p>
                      <a:pPr algn="ctr"/>
                      <a:endParaRPr lang="hr-HR" sz="1600" b="1" dirty="0"/>
                    </a:p>
                    <a:p>
                      <a:pPr algn="ctr"/>
                      <a:endParaRPr lang="hr-HR" sz="1600" b="1" dirty="0"/>
                    </a:p>
                    <a:p>
                      <a:pPr algn="ctr"/>
                      <a:r>
                        <a:rPr lang="hr-HR" sz="1600" b="1" dirty="0">
                          <a:solidFill>
                            <a:srgbClr val="FF0066"/>
                          </a:solidFill>
                        </a:rPr>
                        <a:t>31.8. – 2.9.2026.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413779"/>
                  </a:ext>
                </a:extLst>
              </a:tr>
              <a:tr h="354106">
                <a:tc>
                  <a:txBody>
                    <a:bodyPr/>
                    <a:lstStyle/>
                    <a:p>
                      <a:r>
                        <a:rPr lang="hr-HR" sz="1600" b="0" baseline="0" dirty="0"/>
                        <a:t>Objava slobodnih upisnih mjesta nakon jesenskog roka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3.9.2026.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601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224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C598E-BD27-8275-EF85-C52DADEC7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C6FCA7-39CB-BBF3-9D01-9E256F11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35"/>
            <a:ext cx="10515600" cy="788894"/>
          </a:xfrm>
        </p:spPr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ROKOVI ZA UPIS U ODJELE ZA SPORTAŠE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06648455-5EAD-B945-F5CB-4CE61612D0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199973"/>
              </p:ext>
            </p:extLst>
          </p:nvPr>
        </p:nvGraphicFramePr>
        <p:xfrm>
          <a:off x="838200" y="1461247"/>
          <a:ext cx="10515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3871">
                  <a:extLst>
                    <a:ext uri="{9D8B030D-6E8A-4147-A177-3AD203B41FA5}">
                      <a16:colId xmlns:a16="http://schemas.microsoft.com/office/drawing/2014/main" val="1109020537"/>
                    </a:ext>
                  </a:extLst>
                </a:gridCol>
                <a:gridCol w="3751729">
                  <a:extLst>
                    <a:ext uri="{9D8B030D-6E8A-4147-A177-3AD203B41FA5}">
                      <a16:colId xmlns:a16="http://schemas.microsoft.com/office/drawing/2014/main" val="722548482"/>
                    </a:ext>
                  </a:extLst>
                </a:gridCol>
              </a:tblGrid>
              <a:tr h="354106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OPIS POSTUPKA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NADNEVAK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1870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b="1" dirty="0"/>
                        <a:t>Iskaz interesa za upis u razredne odjele za sportaše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rgbClr val="FF0066"/>
                          </a:solidFill>
                        </a:rPr>
                        <a:t>1.6. – 5.6.2026.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8539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dirty="0"/>
                        <a:t>Ministarstvo šalje </a:t>
                      </a:r>
                      <a:r>
                        <a:rPr lang="hr-HR" sz="2000" dirty="0" err="1"/>
                        <a:t>nerangirane</a:t>
                      </a:r>
                      <a:r>
                        <a:rPr lang="hr-HR" sz="2000" dirty="0"/>
                        <a:t> liste kandidata prema sportovima i u svrhu izrade rang -lista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8.6.2026.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261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hr-HR" sz="2000" dirty="0"/>
                        <a:t>Sportski</a:t>
                      </a:r>
                      <a:r>
                        <a:rPr lang="hr-HR" sz="2000" baseline="0" dirty="0"/>
                        <a:t> savezi izrađuju preliminarne rang - liste</a:t>
                      </a:r>
                      <a:endParaRPr lang="hr-HR" sz="2000" dirty="0"/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8.6. – 12.6.2026.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71821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dirty="0"/>
                        <a:t>Objava preliminarnih rang lista na stranicama Nacionalnih sportskih saveza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15.6.2026.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46139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dirty="0"/>
                        <a:t>Prigovori kandidata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15.6. – 17.6.2026.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18632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dirty="0"/>
                        <a:t>Službena objava konačnih rang - lista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18.6.2026.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20525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sz="2000" dirty="0"/>
                        <a:t>Unos zaprimljenih rang lista te dodjeljivanje bodova kandidatima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/>
                        <a:t>19.6.2026.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94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80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A2DDB-8539-2576-0042-3B6804384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69F1F8-2DC6-1308-282F-F3FD337C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34" y="143434"/>
            <a:ext cx="10448365" cy="157779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PRIJAVA KANDIDATA S TEŠKOĆAMA U RAZVOJU</a:t>
            </a:r>
            <a:b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LJETNI ROK 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89E06969-02FE-89C1-D8B3-70B0E18A8A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804016"/>
              </p:ext>
            </p:extLst>
          </p:nvPr>
        </p:nvGraphicFramePr>
        <p:xfrm>
          <a:off x="838200" y="1873624"/>
          <a:ext cx="105156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3871">
                  <a:extLst>
                    <a:ext uri="{9D8B030D-6E8A-4147-A177-3AD203B41FA5}">
                      <a16:colId xmlns:a16="http://schemas.microsoft.com/office/drawing/2014/main" val="1109020537"/>
                    </a:ext>
                  </a:extLst>
                </a:gridCol>
                <a:gridCol w="3751729">
                  <a:extLst>
                    <a:ext uri="{9D8B030D-6E8A-4147-A177-3AD203B41FA5}">
                      <a16:colId xmlns:a16="http://schemas.microsoft.com/office/drawing/2014/main" val="722548482"/>
                    </a:ext>
                  </a:extLst>
                </a:gridCol>
              </a:tblGrid>
              <a:tr h="354106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OPIS POSTUPKA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NADNEVAK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1870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b="1" dirty="0"/>
                        <a:t>Upisna povjerenstva pri županiji unose odabire u sustav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rgbClr val="FF0066"/>
                          </a:solidFill>
                        </a:rPr>
                        <a:t>1.6. – 12.6.2026.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08539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dirty="0"/>
                        <a:t>Dostava</a:t>
                      </a:r>
                      <a:r>
                        <a:rPr lang="hr-HR" baseline="0" dirty="0"/>
                        <a:t> dokumenata kojim se ostvaruju dodatni bodovi (putem sustava srednje.e-upisi.hr)</a:t>
                      </a:r>
                      <a:endParaRPr lang="hr-HR" dirty="0"/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1.6. – 12.6.2026.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261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hr-HR" dirty="0"/>
                        <a:t>Provođenje dodatnih provjera i unos</a:t>
                      </a:r>
                      <a:r>
                        <a:rPr lang="hr-HR" baseline="0" dirty="0"/>
                        <a:t> u sustav</a:t>
                      </a:r>
                      <a:endParaRPr lang="hr-HR" dirty="0"/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15.6. – 17.6.2026.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71821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dirty="0"/>
                        <a:t>Mogućnost promjene prioriteta 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/>
                        <a:t>17.6. – 22.6.2026.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461399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b="1" dirty="0"/>
                        <a:t>Objava konačnih ljestvica poretka</a:t>
                      </a:r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/>
                        <a:t>23.6.2026.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186327"/>
                  </a:ext>
                </a:extLst>
              </a:tr>
              <a:tr h="324597">
                <a:tc>
                  <a:txBody>
                    <a:bodyPr/>
                    <a:lstStyle/>
                    <a:p>
                      <a:r>
                        <a:rPr lang="hr-HR" dirty="0"/>
                        <a:t>Dostava dokumenata koji su uvjet</a:t>
                      </a:r>
                      <a:r>
                        <a:rPr lang="hr-HR" baseline="0" dirty="0"/>
                        <a:t> za upis (UPISNICA), elektroničkim putem srednje.e-upisi.hr ili dolaskom u školu na propisani datum</a:t>
                      </a:r>
                      <a:endParaRPr lang="hr-HR" dirty="0"/>
                    </a:p>
                  </a:txBody>
                  <a:tcPr marL="79619" marR="796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rgbClr val="FF0066"/>
                          </a:solidFill>
                        </a:rPr>
                        <a:t>7.7. – 9.7.2026.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20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3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5647BE-9CA8-44C5-6432-41BD74C3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ZDRAVSTVENI PREDUVIJETI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978B08-75C4-F082-D336-D5A7DDFC4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9" y="1443318"/>
            <a:ext cx="10842812" cy="5181600"/>
          </a:xfrm>
        </p:spPr>
        <p:txBody>
          <a:bodyPr>
            <a:normAutofit/>
          </a:bodyPr>
          <a:lstStyle/>
          <a:p>
            <a:r>
              <a:rPr lang="hr-HR" dirty="0"/>
              <a:t>provjeriti na </a:t>
            </a:r>
            <a:r>
              <a:rPr lang="hr-HR" dirty="0">
                <a:hlinkClick r:id="rId2"/>
              </a:rPr>
              <a:t>srednje.e-upisi.hr </a:t>
            </a:r>
            <a:r>
              <a:rPr lang="hr-HR" dirty="0"/>
              <a:t> (kartica Škole i programi) koje škole traže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potvrdu školske liječnice o zdravstvenoj sposobnosti</a:t>
            </a:r>
          </a:p>
          <a:p>
            <a:pPr marL="0" indent="0">
              <a:buNone/>
            </a:pPr>
            <a:r>
              <a:rPr lang="hr-HR" dirty="0">
                <a:solidFill>
                  <a:srgbClr val="FF0066"/>
                </a:solidFill>
              </a:rPr>
              <a:t>	ILI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/>
              <a:t>liječnička svjedodžba medicine rada</a:t>
            </a:r>
          </a:p>
          <a:p>
            <a:r>
              <a:rPr lang="hr-HR" dirty="0"/>
              <a:t>ako u trenutku upisa kandidati nisu u mogućnosti dostaviti </a:t>
            </a:r>
            <a:r>
              <a:rPr lang="hr-HR" b="1" dirty="0">
                <a:solidFill>
                  <a:srgbClr val="00B451"/>
                </a:solidFill>
              </a:rPr>
              <a:t>liječničku svjedodžbu medicine rada</a:t>
            </a:r>
            <a:r>
              <a:rPr lang="hr-HR" dirty="0"/>
              <a:t>, pri upisu dostavljaju </a:t>
            </a:r>
            <a:r>
              <a:rPr lang="hr-HR" u="sng" dirty="0"/>
              <a:t>potvrdu obiteljskog liječnika</a:t>
            </a:r>
            <a:r>
              <a:rPr lang="hr-HR" dirty="0"/>
              <a:t>, </a:t>
            </a:r>
            <a:r>
              <a:rPr lang="hr-HR" dirty="0">
                <a:solidFill>
                  <a:srgbClr val="FF0066"/>
                </a:solidFill>
              </a:rPr>
              <a:t>a svjedodžbu medicine rada najkasnije do 30. rujna tekuće školske godine</a:t>
            </a:r>
          </a:p>
          <a:p>
            <a:r>
              <a:rPr lang="hr-HR" dirty="0"/>
              <a:t>obrtnička zanimanja zahtijevaju potvrdu medicine rada i ugovor o naukovanju – aplikacija e-Naukovanje</a:t>
            </a:r>
          </a:p>
          <a:p>
            <a:r>
              <a:rPr lang="hr-HR" dirty="0"/>
              <a:t>provjeriti što prije!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1809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NATJEČAJ ZA UPIS UČENIKA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15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  <a:p>
            <a:r>
              <a:rPr lang="hr-HR" dirty="0"/>
              <a:t>sve srednje škole dužne su unijeti sve uvjete i zahtjeve za upis učenika u sustav (upisi.hr) i objaviti na svojim mrežnim stranicama</a:t>
            </a:r>
          </a:p>
          <a:p>
            <a:r>
              <a:rPr lang="hr-HR" b="1" dirty="0">
                <a:solidFill>
                  <a:srgbClr val="FF0066"/>
                </a:solidFill>
              </a:rPr>
              <a:t>rok je 19.6.2026.</a:t>
            </a:r>
          </a:p>
          <a:p>
            <a:r>
              <a:rPr lang="hr-HR" dirty="0"/>
              <a:t>svi programi, predmeti važni za upis, zdravstvena dokumentacija i ostalo, treba biti vidljivo u programu i na stranicama pojedinih škola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5536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30640F-75C3-7D12-88CA-A2F87295C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3272"/>
            <a:ext cx="10515600" cy="4351338"/>
          </a:xfrm>
        </p:spPr>
        <p:txBody>
          <a:bodyPr/>
          <a:lstStyle/>
          <a:p>
            <a:r>
              <a:rPr lang="hr-HR" dirty="0"/>
              <a:t>kandidat može prijaviti najviše </a:t>
            </a:r>
            <a:r>
              <a:rPr lang="hr-HR" dirty="0">
                <a:solidFill>
                  <a:srgbClr val="FF0066"/>
                </a:solidFill>
              </a:rPr>
              <a:t>6 odabira programa </a:t>
            </a:r>
            <a:r>
              <a:rPr lang="hr-HR" dirty="0"/>
              <a:t>obrazovanja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ljestvicu poretka slažete tako da na prvo mjesto postavite školu i program koji najviše želite upisati i tako redom sve do šestog mjesta</a:t>
            </a:r>
          </a:p>
          <a:p>
            <a:endParaRPr lang="hr-HR" dirty="0"/>
          </a:p>
          <a:p>
            <a:r>
              <a:rPr lang="hr-HR" dirty="0"/>
              <a:t>program pored kojeg u stupcu ‘Najbolji odabir’ stoji zelena kvačica je program za koji kandidat trenutno ostvaruje pravo upisa</a:t>
            </a:r>
          </a:p>
        </p:txBody>
      </p:sp>
    </p:spTree>
    <p:extLst>
      <p:ext uri="{BB962C8B-B14F-4D97-AF65-F5344CB8AC3E}">
        <p14:creationId xmlns:p14="http://schemas.microsoft.com/office/powerpoint/2010/main" val="3184553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C7E6A6-F4EB-AE13-8E9A-F198A49169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503" y="188259"/>
            <a:ext cx="4955391" cy="641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416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91641A1E-7EA3-7D02-2BF1-6F8D665D10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880" y="1245641"/>
            <a:ext cx="8235662" cy="406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534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3AD618-2804-BAB6-7214-66CFDEBFA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POSTUPAK UPISA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4B00BD-DA18-4738-9905-98EF84518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 </a:t>
            </a:r>
            <a:r>
              <a:rPr lang="hr-HR" dirty="0">
                <a:solidFill>
                  <a:srgbClr val="FF0066"/>
                </a:solidFill>
              </a:rPr>
              <a:t>7.7.2026.</a:t>
            </a:r>
            <a:r>
              <a:rPr lang="hr-HR" dirty="0"/>
              <a:t> bit će dostupno </a:t>
            </a:r>
            <a:r>
              <a:rPr lang="hr-HR" dirty="0">
                <a:solidFill>
                  <a:srgbClr val="FF0066"/>
                </a:solidFill>
              </a:rPr>
              <a:t>preuzimanje upisnica sa sučelja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00B451"/>
                </a:solidFill>
              </a:rPr>
              <a:t>3 OPCIJE:</a:t>
            </a:r>
          </a:p>
          <a:p>
            <a:pPr marL="0" indent="0">
              <a:buNone/>
            </a:pPr>
            <a:r>
              <a:rPr lang="hr-HR" dirty="0"/>
              <a:t>1. Isprintati kod kuće, potpisati (roditelj i dijete), skenirati i priložiti u sustav</a:t>
            </a:r>
          </a:p>
          <a:p>
            <a:pPr marL="0" indent="0">
              <a:buNone/>
            </a:pPr>
            <a:r>
              <a:rPr lang="hr-HR" dirty="0"/>
              <a:t>2. Isprintati kod kuće, potpisati (roditelj i dijete), osobno odnijeti u srednju školu</a:t>
            </a:r>
          </a:p>
          <a:p>
            <a:pPr marL="0" indent="0">
              <a:buNone/>
            </a:pPr>
            <a:r>
              <a:rPr lang="hr-HR" dirty="0"/>
              <a:t>3. Doći u školu u 8.7.2026. u 9.00 sati, mi ćemo isprintati, a vi potpisati i mi ćemo priložiti u sustav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268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DOKUMENTI ZA UPIS U I. RAZRED SREDNJE ŠKOLE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548534"/>
            <a:ext cx="10515600" cy="52032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  <a:p>
            <a:r>
              <a:rPr lang="hr-HR" dirty="0">
                <a:solidFill>
                  <a:srgbClr val="FF0066"/>
                </a:solidFill>
                <a:hlinkClick r:id="rId2"/>
              </a:rPr>
              <a:t>ODLUKA</a:t>
            </a:r>
            <a:r>
              <a:rPr lang="hr-HR" dirty="0">
                <a:hlinkClick r:id="rId2"/>
              </a:rPr>
              <a:t> o upisu učenika u I. razred srednje škole u školskoj godini 2026./2027.</a:t>
            </a:r>
            <a:endParaRPr lang="hr-HR" dirty="0"/>
          </a:p>
          <a:p>
            <a:pPr lvl="1"/>
            <a:r>
              <a:rPr lang="hr-HR" i="1" dirty="0"/>
              <a:t>Utvrđuje postupak i način upisa učenika, broj upisnih mjesta u razrednim odjelima, rokove za prijavu i upis te ostale uvjete i postupke</a:t>
            </a:r>
          </a:p>
          <a:p>
            <a:pPr marL="457200" lvl="1" indent="0">
              <a:buNone/>
            </a:pPr>
            <a:endParaRPr lang="hr-HR" dirty="0"/>
          </a:p>
          <a:p>
            <a:r>
              <a:rPr lang="hr-HR" dirty="0">
                <a:solidFill>
                  <a:srgbClr val="FF0066"/>
                </a:solidFill>
                <a:hlinkClick r:id="rId3"/>
              </a:rPr>
              <a:t>PRAVILNIK </a:t>
            </a:r>
            <a:r>
              <a:rPr lang="hr-HR" dirty="0">
                <a:hlinkClick r:id="rId3"/>
              </a:rPr>
              <a:t>o elementima i kriterijima za izbor kandidata za upis u I. razred srednje škole</a:t>
            </a:r>
            <a:endParaRPr lang="hr-HR" dirty="0"/>
          </a:p>
          <a:p>
            <a:pPr lvl="1"/>
            <a:r>
              <a:rPr lang="hr-HR" i="1" dirty="0"/>
              <a:t>Utvrđuje zajednički, dodatan i poseban element i kriterije za izbor kandidata</a:t>
            </a:r>
          </a:p>
          <a:p>
            <a:pPr lvl="1"/>
            <a:r>
              <a:rPr lang="hr-HR" dirty="0"/>
              <a:t>PRILOG: popis predmeta posebno važnih za upis</a:t>
            </a:r>
          </a:p>
        </p:txBody>
      </p:sp>
    </p:spTree>
    <p:extLst>
      <p:ext uri="{BB962C8B-B14F-4D97-AF65-F5344CB8AC3E}">
        <p14:creationId xmlns:p14="http://schemas.microsoft.com/office/powerpoint/2010/main" val="403494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5AFDD212-64B0-4CEF-3C62-497B1FAFC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008" y="884331"/>
            <a:ext cx="9849136" cy="4351338"/>
          </a:xfrm>
        </p:spPr>
      </p:pic>
    </p:spTree>
    <p:extLst>
      <p:ext uri="{BB962C8B-B14F-4D97-AF65-F5344CB8AC3E}">
        <p14:creationId xmlns:p14="http://schemas.microsoft.com/office/powerpoint/2010/main" val="1156974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858BB798-9FA6-48CE-A5E0-F079487F139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501184"/>
              </p:ext>
            </p:extLst>
          </p:nvPr>
        </p:nvGraphicFramePr>
        <p:xfrm>
          <a:off x="3607878" y="152260"/>
          <a:ext cx="4633301" cy="6553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667178" imgH="8019733" progId="Acrobat.Document.DC">
                  <p:embed/>
                </p:oleObj>
              </mc:Choice>
              <mc:Fallback>
                <p:oleObj name="Acrobat Document" r:id="rId2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07878" y="152260"/>
                        <a:ext cx="4633301" cy="6553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7204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6182"/>
          </a:xfrm>
        </p:spPr>
        <p:txBody>
          <a:bodyPr/>
          <a:lstStyle/>
          <a:p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</a:t>
            </a: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1524000" y="3205018"/>
            <a:ext cx="9144000" cy="1477818"/>
          </a:xfrm>
        </p:spPr>
        <p:txBody>
          <a:bodyPr>
            <a:normAutofit/>
          </a:bodyPr>
          <a:lstStyle/>
          <a:p>
            <a:endParaRPr lang="hr-HR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SRETNO </a:t>
            </a:r>
            <a:r>
              <a:rPr lang="hr-HR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 </a:t>
            </a:r>
            <a:endParaRPr lang="hr-HR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240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82BA56-52A6-4C66-07CA-DF10DE15D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POSTUPCI PRIJE UPISA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64B861-1E76-D3C1-2AE4-B83B5494D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141" y="1825625"/>
            <a:ext cx="10627659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r-HR" dirty="0"/>
              <a:t>provjeriti imaju li svi CARNET račun</a:t>
            </a:r>
          </a:p>
          <a:p>
            <a:pPr>
              <a:lnSpc>
                <a:spcPct val="100000"/>
              </a:lnSpc>
            </a:pPr>
            <a:r>
              <a:rPr lang="hr-HR" dirty="0"/>
              <a:t>prijaviti se u sustav upisi.hr </a:t>
            </a:r>
            <a:r>
              <a:rPr lang="hr-HR" dirty="0">
                <a:solidFill>
                  <a:srgbClr val="FF0066"/>
                </a:solidFill>
                <a:hlinkClick r:id="rId2"/>
              </a:rPr>
              <a:t>https://srednje.e-upisi.hr/#/</a:t>
            </a:r>
            <a:r>
              <a:rPr lang="hr-HR" dirty="0">
                <a:solidFill>
                  <a:srgbClr val="FF0066"/>
                </a:solidFill>
              </a:rPr>
              <a:t> </a:t>
            </a:r>
            <a:r>
              <a:rPr lang="hr-HR" dirty="0"/>
              <a:t>s CARNET-ovom šifrom </a:t>
            </a:r>
            <a:r>
              <a:rPr lang="hr-HR" dirty="0">
                <a:solidFill>
                  <a:srgbClr val="FF0066"/>
                </a:solidFill>
              </a:rPr>
              <a:t>1.6.2026.</a:t>
            </a:r>
          </a:p>
          <a:p>
            <a:pPr>
              <a:lnSpc>
                <a:spcPct val="100000"/>
              </a:lnSpc>
            </a:pPr>
            <a:r>
              <a:rPr lang="hr-HR" dirty="0"/>
              <a:t>provjeriti podatke i ocjene</a:t>
            </a:r>
          </a:p>
          <a:p>
            <a:pPr>
              <a:lnSpc>
                <a:spcPct val="100000"/>
              </a:lnSpc>
            </a:pPr>
            <a:r>
              <a:rPr lang="hr-HR" dirty="0"/>
              <a:t>prijava programa (škola) </a:t>
            </a:r>
            <a:r>
              <a:rPr lang="hr-HR" dirty="0">
                <a:solidFill>
                  <a:srgbClr val="FF0066"/>
                </a:solidFill>
              </a:rPr>
              <a:t>(24.6.-3.7.) </a:t>
            </a:r>
          </a:p>
          <a:p>
            <a:pPr>
              <a:lnSpc>
                <a:spcPct val="100000"/>
              </a:lnSpc>
            </a:pPr>
            <a:r>
              <a:rPr lang="hr-HR" dirty="0"/>
              <a:t>unos dodatnih bodova</a:t>
            </a:r>
          </a:p>
          <a:p>
            <a:pPr>
              <a:lnSpc>
                <a:spcPct val="100000"/>
              </a:lnSpc>
            </a:pPr>
            <a:r>
              <a:rPr lang="hr-HR" dirty="0"/>
              <a:t>praćenje ljestvica poretka – konačna </a:t>
            </a:r>
            <a:r>
              <a:rPr lang="hr-HR" dirty="0">
                <a:solidFill>
                  <a:srgbClr val="FF0066"/>
                </a:solidFill>
              </a:rPr>
              <a:t>(7.7.)</a:t>
            </a:r>
          </a:p>
          <a:p>
            <a:pPr>
              <a:lnSpc>
                <a:spcPct val="150000"/>
              </a:lnSpc>
            </a:pPr>
            <a:r>
              <a:rPr lang="hr-HR" dirty="0"/>
              <a:t>potpisivanje UPISNICE </a:t>
            </a:r>
            <a:r>
              <a:rPr lang="hr-HR" dirty="0">
                <a:solidFill>
                  <a:srgbClr val="FF0066"/>
                </a:solidFill>
              </a:rPr>
              <a:t>(7.7.-9.7.)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980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D8337E-D52E-3813-1473-2EE84F44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BODOVANJE ZA UPIS U SREDNJU ŠKOLU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A419BE9-15C3-E2EA-0EF4-D05101481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b="1" dirty="0">
                <a:solidFill>
                  <a:srgbClr val="FF0066"/>
                </a:solidFill>
              </a:rPr>
              <a:t>ZAJEDNIČKI, DODATNI I POSEBNI ELEMENT</a:t>
            </a:r>
          </a:p>
          <a:p>
            <a:pPr marL="0" indent="0">
              <a:buNone/>
            </a:pPr>
            <a:endParaRPr lang="hr-HR" b="1" dirty="0">
              <a:solidFill>
                <a:srgbClr val="FF0066"/>
              </a:solidFill>
            </a:endParaRPr>
          </a:p>
          <a:p>
            <a:pPr algn="just"/>
            <a:r>
              <a:rPr lang="hr-HR" sz="2600" dirty="0">
                <a:solidFill>
                  <a:srgbClr val="FF0066"/>
                </a:solidFill>
              </a:rPr>
              <a:t>zajednički</a:t>
            </a:r>
            <a:r>
              <a:rPr lang="hr-HR" sz="2600" dirty="0"/>
              <a:t>: </a:t>
            </a:r>
            <a:r>
              <a:rPr lang="hr-HR" sz="2600" dirty="0">
                <a:solidFill>
                  <a:srgbClr val="00B451"/>
                </a:solidFill>
              </a:rPr>
              <a:t>prosjeci</a:t>
            </a:r>
            <a:r>
              <a:rPr lang="hr-HR" sz="2600" dirty="0"/>
              <a:t> zaključnih ocjena svih predmeta u zadnja 4 razreda na dvije decimale (najviše 20 bodova), HJ, MAT, EJ (prosjek u 7. i 8.)</a:t>
            </a:r>
          </a:p>
          <a:p>
            <a:pPr algn="just"/>
            <a:r>
              <a:rPr lang="hr-HR" sz="2600" dirty="0">
                <a:solidFill>
                  <a:srgbClr val="FF0066"/>
                </a:solidFill>
              </a:rPr>
              <a:t>dodatni</a:t>
            </a:r>
            <a:r>
              <a:rPr lang="hr-HR" sz="2600" dirty="0"/>
              <a:t>: </a:t>
            </a:r>
            <a:r>
              <a:rPr lang="hr-HR" sz="2600" dirty="0">
                <a:solidFill>
                  <a:srgbClr val="00B451"/>
                </a:solidFill>
              </a:rPr>
              <a:t>sposobnost, darovitost i znanja </a:t>
            </a:r>
            <a:r>
              <a:rPr lang="hr-HR" sz="2600" dirty="0"/>
              <a:t>(na osnovi provjere određene škole, na osnovi rezultata postignutih na natjecanjima u znanju, na osnovi rezultata s natjecanja školskih sportskih društava)</a:t>
            </a:r>
          </a:p>
          <a:p>
            <a:pPr algn="just"/>
            <a:r>
              <a:rPr lang="hr-HR" sz="2600" dirty="0">
                <a:solidFill>
                  <a:srgbClr val="FF0066"/>
                </a:solidFill>
              </a:rPr>
              <a:t>posebni element</a:t>
            </a:r>
            <a:r>
              <a:rPr lang="hr-HR" sz="2600" dirty="0"/>
              <a:t>: kandidati sa </a:t>
            </a:r>
            <a:r>
              <a:rPr lang="hr-HR" sz="2600" dirty="0">
                <a:solidFill>
                  <a:srgbClr val="00B451"/>
                </a:solidFill>
              </a:rPr>
              <a:t>zdravstvenim teškoćama</a:t>
            </a:r>
            <a:r>
              <a:rPr lang="hr-HR" sz="2600" dirty="0"/>
              <a:t>, kandidati koji žive u otežanim uvjetima obrazovanja (socijalni uvjeti), učenici romske manjine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391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FD1510-7263-72D2-413A-5C411C452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BODOVANJE ZA GIMNAZIJE I STRUKOVNE (četverogodišnje) PROGRAME</a:t>
            </a:r>
            <a:endParaRPr lang="hr-HR" dirty="0"/>
          </a:p>
        </p:txBody>
      </p:sp>
      <p:graphicFrame>
        <p:nvGraphicFramePr>
          <p:cNvPr id="9" name="Rezervirano mjesto sadržaja 8">
            <a:extLst>
              <a:ext uri="{FF2B5EF4-FFF2-40B4-BE49-F238E27FC236}">
                <a16:creationId xmlns:a16="http://schemas.microsoft.com/office/drawing/2014/main" id="{94F6CB1C-A327-50EE-DDAA-5188397FF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488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421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0017E3-AD49-A161-EA15-2D87795C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89000"/>
              </a:lnSpc>
            </a:pPr>
            <a:r>
              <a:rPr lang="hr-HR" sz="3800" b="1" spc="-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BODOVANJE ZA STRUKOVNE ŠKOLE I OBRTNIČKA ZANIMANJA KOJI TRAJU 3 GODINE I VIŠE</a:t>
            </a:r>
            <a:endParaRPr lang="en-US" sz="3800" b="1" spc="-1" dirty="0">
              <a:solidFill>
                <a:srgbClr val="00B4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290D6CA9-CDEB-C26F-986D-CE0A1727A4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5145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1816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2E9460-13A9-DD76-77AA-440A5CAB5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259"/>
            <a:ext cx="10515600" cy="995085"/>
          </a:xfrm>
        </p:spPr>
        <p:txBody>
          <a:bodyPr>
            <a:normAutofit fontScale="90000"/>
          </a:bodyPr>
          <a:lstStyle/>
          <a:p>
            <a:pPr algn="ctr"/>
            <a:br>
              <a:rPr lang="pl-PL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SE RAČUNA DODATNI ELEMENT?</a:t>
            </a:r>
            <a:br>
              <a:rPr lang="pl-PL" b="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b="1" dirty="0">
              <a:solidFill>
                <a:srgbClr val="00B4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09CF4D-5E3B-769D-2BA7-F529C5F7A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08847"/>
            <a:ext cx="10515601" cy="5184028"/>
          </a:xfrm>
        </p:spPr>
        <p:txBody>
          <a:bodyPr/>
          <a:lstStyle/>
          <a:p>
            <a:pPr algn="just"/>
            <a:r>
              <a:rPr lang="hr-HR" dirty="0"/>
              <a:t>boduju se rezultati postignuti iz znanja (natjecanja) za glavne predmete (HJ, MAT, EJ)</a:t>
            </a:r>
          </a:p>
          <a:p>
            <a:pPr algn="just"/>
            <a:r>
              <a:rPr lang="hr-HR" dirty="0"/>
              <a:t>rezultati za 2 važna predmeta za pojedine škole </a:t>
            </a:r>
          </a:p>
          <a:p>
            <a:pPr algn="just"/>
            <a:r>
              <a:rPr lang="hr-HR" dirty="0"/>
              <a:t>rezultati za 1 predmet koji je odabrala pojedina škola</a:t>
            </a:r>
          </a:p>
          <a:p>
            <a:r>
              <a:rPr lang="hr-HR" dirty="0">
                <a:solidFill>
                  <a:srgbClr val="FF0066"/>
                </a:solidFill>
              </a:rPr>
              <a:t>boduju se samo prva 3 mjesta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127FFECB-5624-6238-CAF6-472813DEE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425711"/>
              </p:ext>
            </p:extLst>
          </p:nvPr>
        </p:nvGraphicFramePr>
        <p:xfrm>
          <a:off x="1649504" y="3774140"/>
          <a:ext cx="8677836" cy="2647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459">
                  <a:extLst>
                    <a:ext uri="{9D8B030D-6E8A-4147-A177-3AD203B41FA5}">
                      <a16:colId xmlns:a16="http://schemas.microsoft.com/office/drawing/2014/main" val="1690593019"/>
                    </a:ext>
                  </a:extLst>
                </a:gridCol>
                <a:gridCol w="2169459">
                  <a:extLst>
                    <a:ext uri="{9D8B030D-6E8A-4147-A177-3AD203B41FA5}">
                      <a16:colId xmlns:a16="http://schemas.microsoft.com/office/drawing/2014/main" val="707765861"/>
                    </a:ext>
                  </a:extLst>
                </a:gridCol>
                <a:gridCol w="2169459">
                  <a:extLst>
                    <a:ext uri="{9D8B030D-6E8A-4147-A177-3AD203B41FA5}">
                      <a16:colId xmlns:a16="http://schemas.microsoft.com/office/drawing/2014/main" val="2050376439"/>
                    </a:ext>
                  </a:extLst>
                </a:gridCol>
                <a:gridCol w="2169459">
                  <a:extLst>
                    <a:ext uri="{9D8B030D-6E8A-4147-A177-3AD203B41FA5}">
                      <a16:colId xmlns:a16="http://schemas.microsoft.com/office/drawing/2014/main" val="296890142"/>
                    </a:ext>
                  </a:extLst>
                </a:gridCol>
              </a:tblGrid>
              <a:tr h="441170">
                <a:tc>
                  <a:txBody>
                    <a:bodyPr/>
                    <a:lstStyle/>
                    <a:p>
                      <a:pPr algn="l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MJESTO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BODOVI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69721"/>
                  </a:ext>
                </a:extLst>
              </a:tr>
              <a:tr h="441170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POJEDINAC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1., 2., 3.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IZRAVAN UPIS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163076"/>
                  </a:ext>
                </a:extLst>
              </a:tr>
              <a:tr h="441170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ČLAN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4 BODA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472624"/>
                  </a:ext>
                </a:extLst>
              </a:tr>
              <a:tr h="441170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ČLAN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3 BODA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730871"/>
                  </a:ext>
                </a:extLst>
              </a:tr>
              <a:tr h="441170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ČLAN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 BODA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683614"/>
                  </a:ext>
                </a:extLst>
              </a:tr>
              <a:tr h="441170">
                <a:tc>
                  <a:txBody>
                    <a:bodyPr/>
                    <a:lstStyle/>
                    <a:p>
                      <a:pPr algn="l"/>
                      <a:r>
                        <a:rPr lang="hr-HR" dirty="0"/>
                        <a:t>ČLAN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SUDJELOVANJE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 BOD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738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684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5D2B1F-B8EA-C000-574A-2F8EF749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899"/>
          </a:xfrm>
        </p:spPr>
        <p:txBody>
          <a:bodyPr>
            <a:normAutofit fontScale="90000"/>
          </a:bodyPr>
          <a:lstStyle/>
          <a:p>
            <a:pPr algn="ctr"/>
            <a:br>
              <a:rPr lang="hr-HR" b="1" spc="-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</a:br>
            <a:r>
              <a:rPr lang="hr-HR" b="1" spc="-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BODOVANJE SPORTSKIH REZULTATA</a:t>
            </a:r>
            <a:br>
              <a:rPr lang="en-US" spc="-1" dirty="0">
                <a:solidFill>
                  <a:srgbClr val="000000"/>
                </a:solidFill>
                <a:latin typeface="Franklin Gothic Book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B47D38-9822-A219-B660-761E993A2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sz="2600" dirty="0"/>
              <a:t>boduju se rezultati postignuti na natjecanjima školskih sportskih društava od 5. do 8. razreda</a:t>
            </a:r>
          </a:p>
          <a:p>
            <a:pPr algn="just"/>
            <a:r>
              <a:rPr lang="hr-HR" sz="2600" dirty="0"/>
              <a:t>detalje o postupcima i prikupljanju dokumentacije možete pronaći u Pravilniku o elementima i kriterijima za izbor kandidata za upis u I. srednje </a:t>
            </a:r>
          </a:p>
          <a:p>
            <a:pPr marL="0" indent="0" algn="just">
              <a:buNone/>
            </a:pPr>
            <a:endParaRPr lang="hr-HR" sz="2600" dirty="0"/>
          </a:p>
          <a:p>
            <a:endParaRPr lang="hr-HR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342282C0-8A5E-0FC5-334E-0D369232D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119325"/>
              </p:ext>
            </p:extLst>
          </p:nvPr>
        </p:nvGraphicFramePr>
        <p:xfrm>
          <a:off x="1837764" y="3875243"/>
          <a:ext cx="8376024" cy="2187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634">
                  <a:extLst>
                    <a:ext uri="{9D8B030D-6E8A-4147-A177-3AD203B41FA5}">
                      <a16:colId xmlns:a16="http://schemas.microsoft.com/office/drawing/2014/main" val="477341524"/>
                    </a:ext>
                  </a:extLst>
                </a:gridCol>
                <a:gridCol w="3039388">
                  <a:extLst>
                    <a:ext uri="{9D8B030D-6E8A-4147-A177-3AD203B41FA5}">
                      <a16:colId xmlns:a16="http://schemas.microsoft.com/office/drawing/2014/main" val="3827117734"/>
                    </a:ext>
                  </a:extLst>
                </a:gridCol>
                <a:gridCol w="1866129">
                  <a:extLst>
                    <a:ext uri="{9D8B030D-6E8A-4147-A177-3AD203B41FA5}">
                      <a16:colId xmlns:a16="http://schemas.microsoft.com/office/drawing/2014/main" val="3578469464"/>
                    </a:ext>
                  </a:extLst>
                </a:gridCol>
                <a:gridCol w="1739873">
                  <a:extLst>
                    <a:ext uri="{9D8B030D-6E8A-4147-A177-3AD203B41FA5}">
                      <a16:colId xmlns:a16="http://schemas.microsoft.com/office/drawing/2014/main" val="841897942"/>
                    </a:ext>
                  </a:extLst>
                </a:gridCol>
              </a:tblGrid>
              <a:tr h="546832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MJESTO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BODOVI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949935"/>
                  </a:ext>
                </a:extLst>
              </a:tr>
              <a:tr h="546832">
                <a:tc>
                  <a:txBody>
                    <a:bodyPr/>
                    <a:lstStyle/>
                    <a:p>
                      <a:r>
                        <a:rPr lang="hr-HR" dirty="0"/>
                        <a:t>ČLAN SKUPINE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1. na državnom natjecanju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933425"/>
                  </a:ext>
                </a:extLst>
              </a:tr>
              <a:tr h="546832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2. na državnom natjecanju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390521"/>
                  </a:ext>
                </a:extLst>
              </a:tr>
              <a:tr h="546832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3. na državnom natjecanju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5., 6., 7., 8.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761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9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753A67-AE19-67AC-60DD-15470FE9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 fontScale="90000"/>
          </a:bodyPr>
          <a:lstStyle/>
          <a:p>
            <a:pPr algn="ctr"/>
            <a:br>
              <a:rPr lang="hr-HR" b="1" spc="-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</a:br>
            <a:r>
              <a:rPr lang="hr-HR" b="1" spc="-1" dirty="0">
                <a:solidFill>
                  <a:srgbClr val="00B4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BODOVANJE POSEBNOG ELEMENTA</a:t>
            </a:r>
            <a:br>
              <a:rPr lang="en-US" spc="-1" dirty="0">
                <a:solidFill>
                  <a:srgbClr val="000000"/>
                </a:solidFill>
                <a:latin typeface="Franklin Gothic Book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96B4F9-6285-17C4-DE28-F098A2B0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9554"/>
            <a:ext cx="10932459" cy="5531222"/>
          </a:xfrm>
        </p:spPr>
        <p:txBody>
          <a:bodyPr>
            <a:normAutofit fontScale="40000" lnSpcReduction="20000"/>
          </a:bodyPr>
          <a:lstStyle/>
          <a:p>
            <a:endParaRPr lang="hr-HR" sz="4500" dirty="0"/>
          </a:p>
          <a:p>
            <a:r>
              <a:rPr lang="hr-HR" sz="5100" dirty="0"/>
              <a:t>poseban element vrednovanja čini uspjeh kandidata koji su ostvarili u otežanim uvjetima obrazovanja</a:t>
            </a:r>
          </a:p>
          <a:p>
            <a:r>
              <a:rPr lang="hr-HR" sz="5100" dirty="0"/>
              <a:t>kandidatima će se priznati ostvarivanje </a:t>
            </a:r>
            <a:r>
              <a:rPr lang="hr-HR" sz="5100" u="sng" dirty="0"/>
              <a:t>isključivo jednoga </a:t>
            </a:r>
            <a:r>
              <a:rPr lang="hr-HR" sz="5100" dirty="0"/>
              <a:t>(najpovoljnijega) od sljedećih prava:</a:t>
            </a:r>
          </a:p>
          <a:p>
            <a:endParaRPr lang="hr-HR" sz="4500" dirty="0"/>
          </a:p>
          <a:p>
            <a:pPr lvl="1">
              <a:lnSpc>
                <a:spcPct val="120000"/>
              </a:lnSpc>
            </a:pPr>
            <a:r>
              <a:rPr lang="hr-HR" sz="4500" dirty="0"/>
              <a:t>kandidat sa </a:t>
            </a:r>
            <a:r>
              <a:rPr lang="hr-HR" sz="4500" dirty="0">
                <a:solidFill>
                  <a:srgbClr val="FF0066"/>
                </a:solidFill>
              </a:rPr>
              <a:t>zdravstvenim teškoćama </a:t>
            </a:r>
            <a:r>
              <a:rPr lang="hr-HR" sz="4500" dirty="0"/>
              <a:t>(šk. medicina šalje na provjeru, HZZ vrši procjenu)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koji živi uz </a:t>
            </a:r>
            <a:r>
              <a:rPr lang="hr-HR" sz="4500" dirty="0">
                <a:solidFill>
                  <a:srgbClr val="FF0066"/>
                </a:solidFill>
              </a:rPr>
              <a:t>jednoga ili oba roditelja s dugotrajnom teškom bolesti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koji živi uz </a:t>
            </a:r>
            <a:r>
              <a:rPr lang="hr-HR" sz="4500" dirty="0">
                <a:solidFill>
                  <a:srgbClr val="FF0066"/>
                </a:solidFill>
              </a:rPr>
              <a:t>dugotrajno nezaposlena oba roditelja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koji živi uz </a:t>
            </a:r>
            <a:r>
              <a:rPr lang="hr-HR" sz="4500" dirty="0">
                <a:solidFill>
                  <a:srgbClr val="FF0066"/>
                </a:solidFill>
              </a:rPr>
              <a:t>samohranoga roditelja korisnika socijalne skrbi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kojem je </a:t>
            </a:r>
            <a:r>
              <a:rPr lang="hr-HR" sz="4500" dirty="0">
                <a:solidFill>
                  <a:srgbClr val="FF0066"/>
                </a:solidFill>
              </a:rPr>
              <a:t>jedan roditelj preminuo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koji je </a:t>
            </a:r>
            <a:r>
              <a:rPr lang="hr-HR" sz="4500" dirty="0">
                <a:solidFill>
                  <a:srgbClr val="FF0066"/>
                </a:solidFill>
              </a:rPr>
              <a:t>bez roditelja </a:t>
            </a:r>
            <a:r>
              <a:rPr lang="hr-HR" sz="4500" dirty="0"/>
              <a:t>ili odgovarajuće roditeljske skrbi</a:t>
            </a:r>
          </a:p>
          <a:p>
            <a:pPr lvl="1">
              <a:lnSpc>
                <a:spcPct val="120000"/>
              </a:lnSpc>
            </a:pPr>
            <a:r>
              <a:rPr lang="hr-HR" sz="4500" dirty="0"/>
              <a:t>kandidat koji je </a:t>
            </a:r>
            <a:r>
              <a:rPr lang="hr-HR" sz="4500" dirty="0">
                <a:solidFill>
                  <a:srgbClr val="FF0066"/>
                </a:solidFill>
              </a:rPr>
              <a:t>pripadnik romske nacionalne manjine </a:t>
            </a:r>
            <a:r>
              <a:rPr lang="hr-HR" sz="4500" dirty="0"/>
              <a:t>(2 boda)</a:t>
            </a:r>
          </a:p>
          <a:p>
            <a:pPr lvl="1"/>
            <a:endParaRPr lang="hr-HR" dirty="0"/>
          </a:p>
          <a:p>
            <a:pPr marL="457200" lvl="1" indent="0">
              <a:buNone/>
            </a:pPr>
            <a:endParaRPr lang="hr-HR" dirty="0"/>
          </a:p>
          <a:p>
            <a:r>
              <a:rPr lang="hr-HR" sz="5000" dirty="0"/>
              <a:t>za detaljne informacije o navedenim „posebnim elementima" pogledajte  Pravilnik o elementima i kriterijima za izbor kandidata za upis u I. razred srednje škole</a:t>
            </a:r>
          </a:p>
          <a:p>
            <a:r>
              <a:rPr lang="hr-HR" sz="5000" dirty="0"/>
              <a:t>za sve gore navedene slučajeve propisana je određena dokumentacija koju trebate dostaviti</a:t>
            </a:r>
          </a:p>
          <a:p>
            <a:pPr marL="0" indent="0">
              <a:buNone/>
            </a:pPr>
            <a:br>
              <a:rPr lang="hr-HR" sz="4400" dirty="0"/>
            </a:br>
            <a:endParaRPr lang="hr-HR" sz="4400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11445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1647</Words>
  <Application>Microsoft Office PowerPoint</Application>
  <PresentationFormat>Široki zaslon</PresentationFormat>
  <Paragraphs>221</Paragraphs>
  <Slides>22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Wingdings</vt:lpstr>
      <vt:lpstr>Tema sustava Office</vt:lpstr>
      <vt:lpstr>Acrobat Document</vt:lpstr>
      <vt:lpstr>UPIS U PRVI RAZRED SREDNJE ŠKOLE ZA ŠKOLSKU 2026./2027. GODINU</vt:lpstr>
      <vt:lpstr>DOKUMENTI ZA UPIS U I. RAZRED SREDNJE ŠKOLE</vt:lpstr>
      <vt:lpstr>POSTUPCI PRIJE UPISA</vt:lpstr>
      <vt:lpstr>BODOVANJE ZA UPIS U SREDNJU ŠKOLU</vt:lpstr>
      <vt:lpstr>BODOVANJE ZA GIMNAZIJE I STRUKOVNE (četverogodišnje) PROGRAME</vt:lpstr>
      <vt:lpstr>BODOVANJE ZA STRUKOVNE ŠKOLE I OBRTNIČKA ZANIMANJA KOJI TRAJU 3 GODINE I VIŠE</vt:lpstr>
      <vt:lpstr> KAKO SE RAČUNA DODATNI ELEMENT? </vt:lpstr>
      <vt:lpstr> BODOVANJE SPORTSKIH REZULTATA </vt:lpstr>
      <vt:lpstr> BODOVANJE POSEBNOG ELEMENTA </vt:lpstr>
      <vt:lpstr>UPISNI ROKOVI - LJETNI</vt:lpstr>
      <vt:lpstr>UPISNI ROKOVI - JESENSKI</vt:lpstr>
      <vt:lpstr>ROKOVI ZA UPIS U ODJELE ZA SPORTAŠE</vt:lpstr>
      <vt:lpstr>PRIJAVA KANDIDATA S TEŠKOĆAMA U RAZVOJU LJETNI ROK </vt:lpstr>
      <vt:lpstr>ZDRAVSTVENI PREDUVIJETI</vt:lpstr>
      <vt:lpstr>NATJEČAJ ZA UPIS UČENIKA</vt:lpstr>
      <vt:lpstr>PowerPoint prezentacija</vt:lpstr>
      <vt:lpstr>PowerPoint prezentacija</vt:lpstr>
      <vt:lpstr>PowerPoint prezentacija</vt:lpstr>
      <vt:lpstr>POSTUPAK UPISA</vt:lpstr>
      <vt:lpstr>PowerPoint prezentacija</vt:lpstr>
      <vt:lpstr>PowerPoint prezentacija</vt:lpstr>
      <vt:lpstr>HVALA NA PAŽNJI</vt:lpstr>
    </vt:vector>
  </TitlesOfParts>
  <Company>MZO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 U PRVI RAZRED SREDNJE ŠKOLE ZA ŠKOLSKU 2023./2024. GODINU</dc:title>
  <dc:creator>Željka Mađer</dc:creator>
  <cp:lastModifiedBy>Željka Ardalić</cp:lastModifiedBy>
  <cp:revision>132</cp:revision>
  <dcterms:created xsi:type="dcterms:W3CDTF">2023-06-05T06:23:13Z</dcterms:created>
  <dcterms:modified xsi:type="dcterms:W3CDTF">2026-06-02T06:50:32Z</dcterms:modified>
</cp:coreProperties>
</file>